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70" r:id="rId2"/>
    <p:sldId id="257" r:id="rId3"/>
    <p:sldId id="272" r:id="rId4"/>
    <p:sldId id="273" r:id="rId5"/>
    <p:sldId id="274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256" r:id="rId25"/>
    <p:sldId id="259" r:id="rId26"/>
    <p:sldId id="275" r:id="rId27"/>
    <p:sldId id="276" r:id="rId28"/>
    <p:sldId id="277" r:id="rId29"/>
    <p:sldId id="278" r:id="rId30"/>
    <p:sldId id="279" r:id="rId31"/>
    <p:sldId id="280" r:id="rId32"/>
    <p:sldId id="310" r:id="rId33"/>
    <p:sldId id="281" r:id="rId34"/>
    <p:sldId id="282" r:id="rId35"/>
    <p:sldId id="283" r:id="rId36"/>
    <p:sldId id="285" r:id="rId37"/>
    <p:sldId id="284" r:id="rId38"/>
    <p:sldId id="311" r:id="rId39"/>
    <p:sldId id="286" r:id="rId40"/>
    <p:sldId id="312" r:id="rId41"/>
    <p:sldId id="313" r:id="rId42"/>
    <p:sldId id="263" r:id="rId43"/>
    <p:sldId id="260" r:id="rId44"/>
    <p:sldId id="271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287" r:id="rId77"/>
    <p:sldId id="288" r:id="rId78"/>
    <p:sldId id="349" r:id="rId79"/>
    <p:sldId id="350" r:id="rId80"/>
    <p:sldId id="351" r:id="rId81"/>
    <p:sldId id="290" r:id="rId82"/>
    <p:sldId id="289" r:id="rId83"/>
    <p:sldId id="291" r:id="rId84"/>
    <p:sldId id="352" r:id="rId85"/>
    <p:sldId id="353" r:id="rId86"/>
    <p:sldId id="354" r:id="rId87"/>
    <p:sldId id="355" r:id="rId88"/>
    <p:sldId id="356" r:id="rId89"/>
    <p:sldId id="357" r:id="rId90"/>
    <p:sldId id="328" r:id="rId91"/>
    <p:sldId id="258" r:id="rId92"/>
    <p:sldId id="329" r:id="rId93"/>
    <p:sldId id="330" r:id="rId94"/>
    <p:sldId id="261" r:id="rId95"/>
    <p:sldId id="262" r:id="rId96"/>
    <p:sldId id="331" r:id="rId97"/>
    <p:sldId id="264" r:id="rId98"/>
    <p:sldId id="265" r:id="rId99"/>
    <p:sldId id="266" r:id="rId100"/>
    <p:sldId id="267" r:id="rId101"/>
    <p:sldId id="268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온도 = 0.2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0.01</c:v>
                </c:pt>
                <c:pt idx="1">
                  <c:v>0.5</c:v>
                </c:pt>
                <c:pt idx="2">
                  <c:v>0</c:v>
                </c:pt>
                <c:pt idx="3">
                  <c:v>0.05</c:v>
                </c:pt>
                <c:pt idx="4">
                  <c:v>0.01</c:v>
                </c:pt>
                <c:pt idx="5">
                  <c:v>0.1</c:v>
                </c:pt>
                <c:pt idx="6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B-4F42-B177-5DAC1E481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2162096"/>
        <c:axId val="1832163344"/>
      </c:barChart>
      <c:catAx>
        <c:axId val="18321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3344"/>
        <c:crosses val="autoZero"/>
        <c:auto val="1"/>
        <c:lblAlgn val="ctr"/>
        <c:lblOffset val="100"/>
        <c:noMultiLvlLbl val="0"/>
      </c:catAx>
      <c:valAx>
        <c:axId val="183216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온도 </a:t>
            </a:r>
            <a:r>
              <a:rPr lang="en-US"/>
              <a:t>= 1.0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온도 = 0.2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0.15</c:v>
                </c:pt>
                <c:pt idx="5">
                  <c:v>0.15</c:v>
                </c:pt>
                <c:pt idx="6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A3-46EF-8344-5C2DB73C5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2162096"/>
        <c:axId val="1832163344"/>
      </c:barChart>
      <c:catAx>
        <c:axId val="18321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3344"/>
        <c:crosses val="autoZero"/>
        <c:auto val="1"/>
        <c:lblAlgn val="ctr"/>
        <c:lblOffset val="100"/>
        <c:noMultiLvlLbl val="0"/>
      </c:catAx>
      <c:valAx>
        <c:axId val="183216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E974B-BD18-40E0-A828-EABD8FA4073B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5021-714B-4E50-AC40-85F77E67F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484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37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4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33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28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75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E94CF-8A01-4B66-89A4-887215D6A1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36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59A5D-57B4-4BB3-BA88-65A30B1C230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5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7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26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61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900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0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54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28BD-FA41-4546-A34C-AC5577EA0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DA3E9-BC0E-44BD-B236-FCFF0DA9F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6A6A0-8046-435D-84C6-5E78C73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8EC25-51E4-4E20-9524-77EAC28C0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554EF-69A7-4C41-BCB0-15ACCF02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FCA1D-D356-47C2-8893-1660DAD3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A6D2AA-1D31-4B48-82CA-EE434D7FB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DCC0C-3059-4DEE-8E76-60F4E528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AC71A-D2D2-4F19-ABF4-CB3DE864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102C-C0DF-4913-8567-3CFB2B1D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6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10F26C-E1D0-4495-B156-2454DCF38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27E9EE-CE3B-4384-9B60-99B8FA6B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50545-A708-412D-B534-14E679F7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F93A9-7C9E-4072-9137-95E2D66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6AB9B-F16D-49FB-A98D-D3BD9D5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7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BD15A-EDE3-4E4E-87CC-AAD1087B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25AA7-37EA-47DA-9A37-1239D154E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E2A7E-55A6-4D32-936A-890AA88B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B2F5F-D4C9-466A-B205-2B7958A1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BC458-2F2E-49F6-A96F-5D0424C9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0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982C8-96F1-48A1-A13A-3FC2BE4A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FE4DD-D936-4FAB-B78D-1DE9289D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881BC-E1DB-40D4-84B9-A9B6AF0C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C5D0E-0C41-4F17-9EFE-0C8DB582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EAB93-586D-4E05-AE72-458A2D4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7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30F92-FFD8-4F7B-9B0D-67EA9007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E537C-FCDA-4488-BE2F-F23B4F82F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85E40-E31A-443C-BB17-AB43FF01C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B24FC-CDAD-4CC4-90C6-5D643765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8E6F9-95F7-4D99-A981-D649C0C0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E1F61-2001-451A-88C5-7E0CB359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6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DF8BD-F179-4B64-ADA4-3F9E794B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8F75AF-C951-4609-943A-35ED071CE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40DA2B-3527-41FB-A0C3-839BC452D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C434B-7EB2-457C-8B3A-86DA6F873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B8CB44-2772-42F7-8EB2-6606DFCA3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24BF98-488D-4B05-9BA4-91628B57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2737E0-2197-4B4E-B5E4-B5BA481B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8E0D47-5179-4C63-88F6-D17FFC54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5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EFD5-BE1B-4941-8669-467934A8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84BBD-E877-4870-B5B8-FD0D4415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BF3F4A-EE0F-4819-A89F-F8E477C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F2ED6-34D4-4298-8AEE-6DAD593E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6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82C8C4-1CDB-4EEB-84F7-A7DD1CF8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51F72-64E9-4595-843F-1BD44432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A93BB-A865-481F-9F4B-B87076C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30489-EC2B-4C70-A550-2B1EABFD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4A7F1-4008-43A8-8EC2-76B84435C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1DB3A-6A83-4D71-8020-CE038867E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EF3E5C-F7EF-4598-AD78-1263E0D7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EC53C-F3E4-4924-AA49-BA12FB38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4D40C9-77CA-4EB9-BE7A-03B1D9E0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AE47C-1535-4613-B217-946536DD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335ACC-D4C2-4FE2-B869-2456E6255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3F657-6C60-412E-BDF5-C8DC60588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40A945-2F71-486B-8B85-457B5CCE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B7B5D-8728-418C-BFBF-D32A55F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4C9C4-DF03-4235-A1C5-8F888127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93626B-6146-4085-B49A-CF03F2BB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3FE6E-F7CA-4879-8060-A6512135F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5F5A7-2743-4ADD-9D65-95C449EA1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4B97A-BA76-4C11-8213-040AE61E0E05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7C816-EADD-4327-A66B-133EAB09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50C31-47C4-4BB0-BD88-95B7C0074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3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8.png"/><Relationship Id="rId2" Type="http://schemas.openxmlformats.org/officeDocument/2006/relationships/image" Target="../media/image87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8.png"/><Relationship Id="rId2" Type="http://schemas.openxmlformats.org/officeDocument/2006/relationships/image" Target="../media/image87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5" Type="http://schemas.openxmlformats.org/officeDocument/2006/relationships/image" Target="../media/image103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95.png"/><Relationship Id="rId4" Type="http://schemas.openxmlformats.org/officeDocument/2006/relationships/image" Target="../media/image1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95.png"/><Relationship Id="rId4" Type="http://schemas.openxmlformats.org/officeDocument/2006/relationships/image" Target="../media/image1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95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2" y="4384679"/>
            <a:ext cx="121920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 err="1">
                <a:solidFill>
                  <a:srgbClr val="000000"/>
                </a:solidFill>
                <a:latin typeface="Gmarket Sans Medium" pitchFamily="34" charset="0"/>
              </a:rPr>
              <a:t>딥러닝을</a:t>
            </a:r>
            <a:r>
              <a:rPr lang="en-US" altLang="ko-KR" sz="2600" kern="0" spc="67" dirty="0">
                <a:solidFill>
                  <a:srgbClr val="000000"/>
                </a:solidFill>
                <a:latin typeface="Gmarket Sans Medium" pitchFamily="34" charset="0"/>
              </a:rPr>
              <a:t> 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위한 고급 도구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422400" y="1332476"/>
            <a:ext cx="9942857" cy="331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5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114800" y="2531168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706B6-9E7A-42F7-8C0D-2BF16ABDAB71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66D32-AD5B-4BB8-AE31-4A4F2187D700}"/>
              </a:ext>
            </a:extLst>
          </p:cNvPr>
          <p:cNvSpPr txBox="1"/>
          <p:nvPr/>
        </p:nvSpPr>
        <p:spPr>
          <a:xfrm>
            <a:off x="457200" y="2654181"/>
            <a:ext cx="756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는 다중 입력 모델을 만드는데 사용할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서로 다른 입력 가지를 합치기 위해 여러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연결할 수 있는 층을 사용한다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26" name="Picture 2" descr="딥러닝을 위한 고급 도구 - Cornor&amp;#39;s Blog">
            <a:extLst>
              <a:ext uri="{FF2B5EF4-FFF2-40B4-BE49-F238E27FC236}">
                <a16:creationId xmlns:a16="http://schemas.microsoft.com/office/drawing/2014/main" id="{9776F72E-23A7-4879-A60D-68234BA8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1" y="1130562"/>
            <a:ext cx="3505199" cy="56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688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96" y="161529"/>
            <a:ext cx="11653215" cy="6891320"/>
            <a:chOff x="1112993" y="242293"/>
            <a:chExt cx="17479823" cy="10336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93" y="242293"/>
              <a:ext cx="17479823" cy="103369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432" y="954541"/>
            <a:ext cx="7175367" cy="10780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733" y="2005944"/>
            <a:ext cx="8364081" cy="393864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4288" y="1749874"/>
            <a:ext cx="6223423" cy="30447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019" y="4180608"/>
            <a:ext cx="4657959" cy="6140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563F0-F8B3-4C61-8A27-EF2BB477557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9D4118-7C62-4866-9835-FE86145C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22" b="38743"/>
          <a:stretch/>
        </p:blipFill>
        <p:spPr>
          <a:xfrm>
            <a:off x="203200" y="2667000"/>
            <a:ext cx="4927600" cy="315281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3B66853-8994-4EF9-9AB2-2063D164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2"/>
          <a:stretch/>
        </p:blipFill>
        <p:spPr>
          <a:xfrm>
            <a:off x="5232401" y="3276600"/>
            <a:ext cx="6623655" cy="2191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19B69-B56E-4206-95B8-8277BF09110C}"/>
              </a:ext>
            </a:extLst>
          </p:cNvPr>
          <p:cNvSpPr txBox="1"/>
          <p:nvPr/>
        </p:nvSpPr>
        <p:spPr>
          <a:xfrm>
            <a:off x="6451600" y="4140200"/>
            <a:ext cx="1320800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9C854-224B-4F1B-A785-04F798660EA6}"/>
              </a:ext>
            </a:extLst>
          </p:cNvPr>
          <p:cNvSpPr txBox="1"/>
          <p:nvPr/>
        </p:nvSpPr>
        <p:spPr>
          <a:xfrm>
            <a:off x="6324600" y="2912519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Keras.layers.add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000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C75B9-E052-45DF-9247-DD8380755EFB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C966B9-F45B-414A-BAA1-AB529FF4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82174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1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D4E58-25D0-4A01-B392-EC3DAFB47DF6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1788BE-AC3A-48EC-A026-108CF219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108201"/>
            <a:ext cx="7366188" cy="4623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AF26A7-0C97-46AB-AD46-739D2A21B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667000"/>
            <a:ext cx="3353161" cy="3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EAAFB-8CF7-4582-A7F4-839186FD203E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B15210-A134-4E6D-B2DF-7F10E07AB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196981"/>
            <a:ext cx="10160000" cy="132071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2F23E0-0A6F-4DBF-950F-36DFBA4B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6" y="3720655"/>
            <a:ext cx="6466925" cy="29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C9EDE-214C-4D3A-97BE-AB334014FA2D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4F9931F-E778-408D-8847-2FD950A7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22600"/>
            <a:ext cx="77103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0D0AA-A085-45DC-811E-65B8E42080B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인셉션</a:t>
            </a:r>
            <a:r>
              <a:rPr lang="ko-KR" altLang="en-US" sz="2400" b="1" dirty="0"/>
              <a:t> 모듈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3" name="Picture 6" descr="논문읽기 - GoogLeNet">
            <a:extLst>
              <a:ext uri="{FF2B5EF4-FFF2-40B4-BE49-F238E27FC236}">
                <a16:creationId xmlns:a16="http://schemas.microsoft.com/office/drawing/2014/main" id="{014F4FA2-CDFA-4A42-8785-94996F2F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6200"/>
            <a:ext cx="5397500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D22F9-FDC8-474E-8F9B-024BF10798C0}"/>
              </a:ext>
            </a:extLst>
          </p:cNvPr>
          <p:cNvSpPr txBox="1"/>
          <p:nvPr/>
        </p:nvSpPr>
        <p:spPr>
          <a:xfrm>
            <a:off x="406400" y="2463800"/>
            <a:ext cx="5845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인셉션</a:t>
            </a:r>
            <a:r>
              <a:rPr lang="ko-KR" altLang="en-US" sz="1600" dirty="0"/>
              <a:t> 모듈은 나란히 분리된 가지를 따라 모듈을 쌓아 독립된 작은 네트워크 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구성한다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가장 기본적인 </a:t>
            </a:r>
            <a:r>
              <a:rPr lang="ko-KR" altLang="en-US" sz="1600" dirty="0" err="1"/>
              <a:t>인셉션</a:t>
            </a:r>
            <a:r>
              <a:rPr lang="ko-KR" altLang="en-US" sz="1600" dirty="0"/>
              <a:t> 구조는 네트워크가 각각의 공간 특성과 채널 방향의 특성을 학습하도록 돕는다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645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4E1B2-5890-4123-821B-F2D6CD6D9E66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인셉션</a:t>
            </a:r>
            <a:r>
              <a:rPr lang="ko-KR" altLang="en-US" sz="2400" b="1" dirty="0"/>
              <a:t> 모듈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8D9C232-DC61-4096-B13D-96FA92CC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514601"/>
            <a:ext cx="8764187" cy="3689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D89D-74D8-44E6-A131-CF18090E8C8F}"/>
              </a:ext>
            </a:extLst>
          </p:cNvPr>
          <p:cNvSpPr txBox="1"/>
          <p:nvPr/>
        </p:nvSpPr>
        <p:spPr>
          <a:xfrm>
            <a:off x="8077200" y="1163022"/>
            <a:ext cx="3606800" cy="89255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Cf) </a:t>
            </a:r>
            <a:r>
              <a:rPr lang="ko-KR" altLang="en-US" sz="1600" dirty="0" err="1"/>
              <a:t>엑셉션</a:t>
            </a:r>
            <a:endParaRPr lang="en-US" altLang="ko-KR" sz="1600" dirty="0"/>
          </a:p>
          <a:p>
            <a:endParaRPr lang="en-US" altLang="ko-KR" sz="1200" dirty="0"/>
          </a:p>
          <a:p>
            <a:pPr algn="just"/>
            <a:r>
              <a:rPr lang="ko-KR" altLang="en-US" sz="1200" dirty="0"/>
              <a:t>극단적인 </a:t>
            </a:r>
            <a:r>
              <a:rPr lang="ko-KR" altLang="en-US" sz="1200" dirty="0" err="1"/>
              <a:t>인셉션을</a:t>
            </a:r>
            <a:r>
              <a:rPr lang="ko-KR" altLang="en-US" sz="1200" dirty="0"/>
              <a:t>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합성곱의</a:t>
            </a:r>
            <a:r>
              <a:rPr lang="ko-KR" altLang="en-US" sz="1200" dirty="0"/>
              <a:t> 구조는 </a:t>
            </a:r>
            <a:r>
              <a:rPr lang="ko-KR" altLang="en-US" sz="1200" dirty="0" err="1"/>
              <a:t>인셉션에서</a:t>
            </a:r>
            <a:r>
              <a:rPr lang="ko-KR" altLang="en-US" sz="1200" dirty="0"/>
              <a:t> 일부 영감을 얻었다고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78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C53801-8774-4DEA-8E8B-A58F5A80C6ED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잔차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B708E-C436-44A2-AB5C-57A96CF6B8FC}"/>
              </a:ext>
            </a:extLst>
          </p:cNvPr>
          <p:cNvSpPr txBox="1"/>
          <p:nvPr/>
        </p:nvSpPr>
        <p:spPr>
          <a:xfrm>
            <a:off x="406400" y="2616200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엑셉션을</a:t>
            </a:r>
            <a:r>
              <a:rPr lang="ko-KR" altLang="en-US" sz="1600" dirty="0"/>
              <a:t> 포함하여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이후 등장한 많은 네트워크  구조에 있는 그래프 형태의 네트워크 컴포넌트이다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일반적으로 </a:t>
            </a:r>
            <a:r>
              <a:rPr lang="en-US" altLang="ko-KR" sz="1600" dirty="0"/>
              <a:t>10</a:t>
            </a:r>
            <a:r>
              <a:rPr lang="ko-KR" altLang="en-US" sz="1600" dirty="0"/>
              <a:t>개 층 이상을 가진 모델에 </a:t>
            </a:r>
            <a:r>
              <a:rPr lang="ko-KR" altLang="en-US" sz="1600" dirty="0" err="1"/>
              <a:t>잔차</a:t>
            </a:r>
            <a:r>
              <a:rPr lang="ko-KR" altLang="en-US" sz="1600" dirty="0"/>
              <a:t> 연결을 추가하면 도움이 되는 형태이다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잔차</a:t>
            </a:r>
            <a:r>
              <a:rPr lang="ko-KR" altLang="en-US" sz="1600" dirty="0"/>
              <a:t> 연결은 하위 층의 출력을 상위 층의 입력으로 사용한다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하위층의 출력이 상위 층의 활성화 출력에 연결되는 것이 아닌</a:t>
            </a:r>
            <a:r>
              <a:rPr lang="en-US" altLang="ko-KR" sz="1600" dirty="0"/>
              <a:t>, </a:t>
            </a:r>
            <a:r>
              <a:rPr lang="ko-KR" altLang="en-US" sz="1600" dirty="0"/>
              <a:t>더해지는 것이기에 두 출력의 크기가 동일해야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95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9D117-5698-4826-B079-6A6FFE664F6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잔차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077286-4C2C-447A-844C-88A4B9DC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1" y="2159001"/>
            <a:ext cx="5436079" cy="193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F80BC-8D4E-491C-93A4-AEFB2AAA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254382"/>
            <a:ext cx="10382250" cy="23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B932E559-4234-412B-B9A1-C1CC05484908}"/>
              </a:ext>
            </a:extLst>
          </p:cNvPr>
          <p:cNvGraphicFramePr>
            <a:graphicFrameLocks noGrp="1"/>
          </p:cNvGraphicFramePr>
          <p:nvPr/>
        </p:nvGraphicFramePr>
        <p:xfrm>
          <a:off x="4284186" y="4108391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2B0DF6-D6CF-4788-8145-589FBD291A21}"/>
              </a:ext>
            </a:extLst>
          </p:cNvPr>
          <p:cNvSpPr txBox="1"/>
          <p:nvPr/>
        </p:nvSpPr>
        <p:spPr>
          <a:xfrm>
            <a:off x="4800600" y="4108392"/>
            <a:ext cx="308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모델의 성능을 최대로 끌어올리기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777332" y="1097579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4186" y="2755497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0952" y="2128141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944E942-A560-4CB7-9337-207A407BD9A8}"/>
              </a:ext>
            </a:extLst>
          </p:cNvPr>
          <p:cNvSpPr txBox="1"/>
          <p:nvPr/>
        </p:nvSpPr>
        <p:spPr>
          <a:xfrm>
            <a:off x="4826001" y="2787396"/>
            <a:ext cx="30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Sequential </a:t>
            </a:r>
            <a:r>
              <a:rPr lang="ko-KR" altLang="en-US" sz="1200" dirty="0"/>
              <a:t>모델을 넘어서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E5999A17-3F1F-4DE7-BE23-631BE81C6647}"/>
              </a:ext>
            </a:extLst>
          </p:cNvPr>
          <p:cNvGraphicFramePr>
            <a:graphicFrameLocks noGrp="1"/>
          </p:cNvGraphicFramePr>
          <p:nvPr/>
        </p:nvGraphicFramePr>
        <p:xfrm>
          <a:off x="4284186" y="3330344"/>
          <a:ext cx="3621929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폰트 사이즈는 16이고, 자간은 -1입니</a:t>
                      </a:r>
                      <a:r>
                        <a:rPr lang="ko-KR" altLang="en-US" sz="1400" b="0" i="0" dirty="0" err="1">
                          <a:latin typeface="Times New Roman"/>
                          <a:cs typeface="Times New Roman"/>
                        </a:rPr>
                        <a:t>ㅋ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다.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4248CE-FDC7-4DD9-BE50-E20167D24775}"/>
              </a:ext>
            </a:extLst>
          </p:cNvPr>
          <p:cNvSpPr txBox="1"/>
          <p:nvPr/>
        </p:nvSpPr>
        <p:spPr>
          <a:xfrm>
            <a:off x="4826000" y="3337427"/>
            <a:ext cx="30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 딥러닝 모델 검사와 모니터링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AD49CC39-45F2-4952-9204-3E650DD82EBD}"/>
              </a:ext>
            </a:extLst>
          </p:cNvPr>
          <p:cNvGraphicFramePr>
            <a:graphicFrameLocks noGrp="1"/>
          </p:cNvGraphicFramePr>
          <p:nvPr/>
        </p:nvGraphicFramePr>
        <p:xfrm>
          <a:off x="4300060" y="4683239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24C0F3-ED50-4E17-80DF-A3960C001CD1}"/>
              </a:ext>
            </a:extLst>
          </p:cNvPr>
          <p:cNvSpPr txBox="1"/>
          <p:nvPr/>
        </p:nvSpPr>
        <p:spPr>
          <a:xfrm>
            <a:off x="4800600" y="4702368"/>
            <a:ext cx="152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8D48-0C84-45F7-A9FC-09E98F723893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 가중치 공유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14F8E-0524-44BA-84C5-3B1A4BC646CA}"/>
              </a:ext>
            </a:extLst>
          </p:cNvPr>
          <p:cNvSpPr txBox="1"/>
          <p:nvPr/>
        </p:nvSpPr>
        <p:spPr>
          <a:xfrm>
            <a:off x="406400" y="2463800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의 중요한 또 하나의 기능은 층 객체를 여러 번 재사용할 수 있다는 것이다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층 객체를 두 번 호출하면 새로운 층 객체를 만들지 않고 각 호출에 동일한 가중치를 재사용한다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이런 기능 때문에 공유 가지를 가진 모델을 만들 수 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이런 가지는 같은 가중치를 공유하고 같은 연산을 수행한다</a:t>
            </a:r>
            <a:r>
              <a:rPr lang="en-US" altLang="ko-KR" sz="1600" dirty="0"/>
              <a:t>.  </a:t>
            </a:r>
          </a:p>
          <a:p>
            <a:r>
              <a:rPr lang="ko-KR" altLang="en-US" sz="1600" dirty="0"/>
              <a:t>다시 말해 같은 표현을 공유하고 이런 표현을 다른 입력에서 함께 학습한다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51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B80DD-75A1-4C77-B34E-C563ECFBCA91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 가중치 공유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A70E0E-8E47-4065-BE8F-DA87CDEF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413000"/>
            <a:ext cx="9522848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BEC93A-7650-4EF5-ADB9-AB55EBB62F42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층과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D6FF2-D43A-439D-9F95-4031784E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>
          <a:xfrm>
            <a:off x="4248447" y="3937000"/>
            <a:ext cx="7740353" cy="2708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CCCC0-6CB9-48D7-A65D-E84457CA16D9}"/>
              </a:ext>
            </a:extLst>
          </p:cNvPr>
          <p:cNvSpPr txBox="1"/>
          <p:nvPr/>
        </p:nvSpPr>
        <p:spPr>
          <a:xfrm>
            <a:off x="406400" y="236220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모델을 층처럼 사용할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Sequential </a:t>
            </a:r>
            <a:r>
              <a:rPr lang="ko-KR" altLang="en-US" sz="1600" dirty="0"/>
              <a:t>클래스와 </a:t>
            </a:r>
            <a:r>
              <a:rPr lang="en-US" altLang="ko-KR" sz="1600" dirty="0"/>
              <a:t>Model </a:t>
            </a:r>
            <a:r>
              <a:rPr lang="ko-KR" altLang="en-US" sz="1600" dirty="0"/>
              <a:t>클래스에서 모두 동일하다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입력 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모델을 호출하여 </a:t>
            </a:r>
            <a:r>
              <a:rPr lang="ko-KR" altLang="en-US" sz="1600" dirty="0" err="1"/>
              <a:t>출력텐서를</a:t>
            </a:r>
            <a:r>
              <a:rPr lang="ko-KR" altLang="en-US" sz="1600" dirty="0"/>
              <a:t> 얻을 수 있음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모델 객체를 호출할 때 모델의 가중치가 재사용된다</a:t>
            </a:r>
            <a:r>
              <a:rPr lang="en-US" altLang="ko-KR" sz="1600" dirty="0"/>
              <a:t>.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0590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C0A1C-AFCB-4F8C-BEA9-619F57093CB2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정리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C1789-77C7-45F3-881A-BB92D479B6D8}"/>
              </a:ext>
            </a:extLst>
          </p:cNvPr>
          <p:cNvSpPr txBox="1"/>
          <p:nvPr/>
        </p:nvSpPr>
        <p:spPr>
          <a:xfrm>
            <a:off x="558800" y="2717800"/>
            <a:ext cx="10617200" cy="1323439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600" dirty="0"/>
              <a:t>차례대로 층을 쌓는 것 이상이 필요할 때는 </a:t>
            </a:r>
            <a:r>
              <a:rPr lang="en-US" altLang="ko-KR" sz="1600" dirty="0"/>
              <a:t>Sequential API</a:t>
            </a:r>
            <a:r>
              <a:rPr lang="ko-KR" altLang="en-US" sz="1600" dirty="0"/>
              <a:t>를 사용하지 않는다</a:t>
            </a:r>
            <a:r>
              <a:rPr lang="en-US" altLang="ko-KR" sz="1600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600" dirty="0"/>
          </a:p>
          <a:p>
            <a:pPr marL="190510" indent="-190510">
              <a:buFontTx/>
              <a:buChar char="-"/>
            </a:pPr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를 사용하여 다중 입력</a:t>
            </a:r>
            <a:r>
              <a:rPr lang="en-US" altLang="ko-KR" sz="1600" dirty="0"/>
              <a:t>, </a:t>
            </a:r>
            <a:r>
              <a:rPr lang="ko-KR" altLang="en-US" sz="1600" dirty="0"/>
              <a:t>다중 출력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네트워크 토폴로지를 갖는 </a:t>
            </a:r>
            <a:r>
              <a:rPr lang="ko-KR" altLang="en-US" sz="1600" dirty="0" err="1"/>
              <a:t>케라스</a:t>
            </a:r>
            <a:r>
              <a:rPr lang="ko-KR" altLang="en-US" sz="1600" dirty="0"/>
              <a:t> 모델을 만드는 방법</a:t>
            </a:r>
            <a:endParaRPr lang="en-US" altLang="ko-KR" sz="1600" dirty="0"/>
          </a:p>
          <a:p>
            <a:pPr marL="190510" indent="-190510">
              <a:buFontTx/>
              <a:buChar char="-"/>
            </a:pPr>
            <a:endParaRPr lang="en-US" altLang="ko-KR" sz="1600" dirty="0"/>
          </a:p>
          <a:p>
            <a:pPr marL="190510" indent="-190510">
              <a:buFontTx/>
              <a:buChar char="-"/>
            </a:pPr>
            <a:r>
              <a:rPr lang="ko-KR" altLang="en-US" sz="1600" dirty="0"/>
              <a:t>다른 네트워크 가지에서 같은 층이나 모델 객체를 여러 번 호출하여 가중치를 재사용하는 방법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4173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47620" y="4435366"/>
            <a:ext cx="629523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케라스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</a:t>
            </a: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콜백과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</a:t>
            </a:r>
            <a:r>
              <a:rPr lang="ko-KR" altLang="en-US" sz="2600" dirty="0" err="1"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텐서</a:t>
            </a: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서보드를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사용한 딥러닝 모델 검사와 모니터링</a:t>
            </a:r>
            <a:endParaRPr sz="1200" b="0" i="0" u="none" strike="noStrike" cap="none" dirty="0">
              <a:solidFill>
                <a:schemeClr val="dk1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61956" y="1555230"/>
            <a:ext cx="9942857" cy="331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4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7.2</a:t>
            </a:r>
            <a:endParaRPr sz="1200" b="0" i="0" u="none" strike="noStrike" cap="none" dirty="0">
              <a:solidFill>
                <a:schemeClr val="dk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3889699" y="2517394"/>
            <a:ext cx="2748172" cy="913199"/>
            <a:chOff x="5834549" y="3776092"/>
            <a:chExt cx="4122258" cy="1369799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검증 손실을 얻기 위해 얼마나 많은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에포크가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필요한지 알지 못함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226;p13">
            <a:extLst>
              <a:ext uri="{FF2B5EF4-FFF2-40B4-BE49-F238E27FC236}">
                <a16:creationId xmlns:a16="http://schemas.microsoft.com/office/drawing/2014/main" id="{97959DC2-59D3-4D21-860D-51F9E6387B80}"/>
              </a:ext>
            </a:extLst>
          </p:cNvPr>
          <p:cNvSpPr/>
          <p:nvPr/>
        </p:nvSpPr>
        <p:spPr>
          <a:xfrm>
            <a:off x="1650788" y="2920155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과대적합이 될 때 까지 충분한 </a:t>
            </a: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에포크로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훈련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2A1BCE-1FA2-4D20-AC68-C472D8D05A67}"/>
              </a:ext>
            </a:extLst>
          </p:cNvPr>
          <p:cNvCxnSpPr>
            <a:cxnSpLocks/>
          </p:cNvCxnSpPr>
          <p:nvPr/>
        </p:nvCxnSpPr>
        <p:spPr>
          <a:xfrm>
            <a:off x="5421955" y="3521312"/>
            <a:ext cx="14247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26;p13">
            <a:extLst>
              <a:ext uri="{FF2B5EF4-FFF2-40B4-BE49-F238E27FC236}">
                <a16:creationId xmlns:a16="http://schemas.microsoft.com/office/drawing/2014/main" id="{1900CEF8-FA62-4FCF-B17F-E717436827C1}"/>
              </a:ext>
            </a:extLst>
          </p:cNvPr>
          <p:cNvSpPr/>
          <p:nvPr/>
        </p:nvSpPr>
        <p:spPr>
          <a:xfrm>
            <a:off x="7529564" y="2920155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횟수로</a:t>
            </a:r>
            <a:endParaRPr lang="en-US" altLang="ko-KR"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새로운 훈련 시작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A334B-E91B-4935-BE07-4D90345E53B9}"/>
              </a:ext>
            </a:extLst>
          </p:cNvPr>
          <p:cNvSpPr txBox="1"/>
          <p:nvPr/>
        </p:nvSpPr>
        <p:spPr>
          <a:xfrm>
            <a:off x="3982935" y="4813411"/>
            <a:ext cx="43028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방식은 낭비가 심함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fit()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메서드가 호출될 때 전달되는 객체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C8F35978-B9CA-4CC4-8A31-A5457F6322C2}"/>
              </a:ext>
            </a:extLst>
          </p:cNvPr>
          <p:cNvSpPr txBox="1"/>
          <p:nvPr/>
        </p:nvSpPr>
        <p:spPr>
          <a:xfrm>
            <a:off x="3100316" y="2715166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훈련하는 동안 모델은 여러 지점에서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호출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D3CB2-77C8-4377-8C0A-06E21CC3B4C2}"/>
              </a:ext>
            </a:extLst>
          </p:cNvPr>
          <p:cNvCxnSpPr>
            <a:cxnSpLocks/>
          </p:cNvCxnSpPr>
          <p:nvPr/>
        </p:nvCxnSpPr>
        <p:spPr>
          <a:xfrm>
            <a:off x="6096000" y="3340934"/>
            <a:ext cx="0" cy="420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C56D3462-E635-4608-A6F0-0ADBD3C6E7A3}"/>
              </a:ext>
            </a:extLst>
          </p:cNvPr>
          <p:cNvSpPr txBox="1"/>
          <p:nvPr/>
        </p:nvSpPr>
        <p:spPr>
          <a:xfrm>
            <a:off x="3100316" y="4018130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콜백은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모델의 상태와 성능에 대한 모든 정보에 접근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28D20A-547D-4092-A185-6A5A26D8B555}"/>
              </a:ext>
            </a:extLst>
          </p:cNvPr>
          <p:cNvCxnSpPr>
            <a:cxnSpLocks/>
          </p:cNvCxnSpPr>
          <p:nvPr/>
        </p:nvCxnSpPr>
        <p:spPr>
          <a:xfrm>
            <a:off x="6096000" y="4643898"/>
            <a:ext cx="0" cy="420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EAFA11A3-3733-400F-BF72-C58472FE0124}"/>
              </a:ext>
            </a:extLst>
          </p:cNvPr>
          <p:cNvSpPr txBox="1"/>
          <p:nvPr/>
        </p:nvSpPr>
        <p:spPr>
          <a:xfrm>
            <a:off x="3100316" y="5321094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훈련 중지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모델 저장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가중치 적재 등의 동작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6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사용하는 사례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381AA579-AADB-4DB8-9667-81752105E725}"/>
              </a:ext>
            </a:extLst>
          </p:cNvPr>
          <p:cNvSpPr txBox="1"/>
          <p:nvPr/>
        </p:nvSpPr>
        <p:spPr>
          <a:xfrm>
            <a:off x="838198" y="2462294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체크포인트 저장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어떤 지점에서 모델의 현재 가중치를 저장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1F166F8A-CD34-4177-9448-D7630061EF1E}"/>
              </a:ext>
            </a:extLst>
          </p:cNvPr>
          <p:cNvSpPr txBox="1"/>
          <p:nvPr/>
        </p:nvSpPr>
        <p:spPr>
          <a:xfrm>
            <a:off x="838198" y="3203142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조기 종료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손실이 더 이상 향상되지 않을 때 훈련을 중지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83DF8830-9FF3-4DAE-B1E9-4BE932E1F291}"/>
              </a:ext>
            </a:extLst>
          </p:cNvPr>
          <p:cNvSpPr txBox="1"/>
          <p:nvPr/>
        </p:nvSpPr>
        <p:spPr>
          <a:xfrm>
            <a:off x="838198" y="3943990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값을 동적으로 조정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옵티마이저의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같은 경우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311BAA06-9102-4A74-BE5F-A9459D4A3AEA}"/>
              </a:ext>
            </a:extLst>
          </p:cNvPr>
          <p:cNvSpPr txBox="1"/>
          <p:nvPr/>
        </p:nvSpPr>
        <p:spPr>
          <a:xfrm>
            <a:off x="838198" y="4684838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훈련과 검증 지표를 기록하고 시각화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앞에서 봐왔던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케라스의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 표시줄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770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체크포인트와 조기 종료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9AD70E-589A-474C-A89F-B14A014EC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446287"/>
            <a:ext cx="6868889" cy="23193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68C535-058F-4BEC-962A-10E8A13C9188}"/>
              </a:ext>
            </a:extLst>
          </p:cNvPr>
          <p:cNvSpPr/>
          <p:nvPr/>
        </p:nvSpPr>
        <p:spPr>
          <a:xfrm>
            <a:off x="2049863" y="2970851"/>
            <a:ext cx="1386673" cy="200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B7A02C-4B1F-4A56-8DD0-C0807BB0099F}"/>
              </a:ext>
            </a:extLst>
          </p:cNvPr>
          <p:cNvSpPr/>
          <p:nvPr/>
        </p:nvSpPr>
        <p:spPr>
          <a:xfrm>
            <a:off x="2049862" y="3171818"/>
            <a:ext cx="884257" cy="21101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9CF7CC-29DB-4199-97DF-D8A01CD34BE0}"/>
              </a:ext>
            </a:extLst>
          </p:cNvPr>
          <p:cNvSpPr/>
          <p:nvPr/>
        </p:nvSpPr>
        <p:spPr>
          <a:xfrm>
            <a:off x="2051537" y="3816587"/>
            <a:ext cx="1535725" cy="200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D28DC-BA68-4A58-8AF5-D238C5226199}"/>
              </a:ext>
            </a:extLst>
          </p:cNvPr>
          <p:cNvSpPr/>
          <p:nvPr/>
        </p:nvSpPr>
        <p:spPr>
          <a:xfrm>
            <a:off x="2053212" y="4049374"/>
            <a:ext cx="1433566" cy="1875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F0D922-6B91-4CEB-A80B-0D83540BC7A2}"/>
              </a:ext>
            </a:extLst>
          </p:cNvPr>
          <p:cNvSpPr/>
          <p:nvPr/>
        </p:nvSpPr>
        <p:spPr>
          <a:xfrm>
            <a:off x="2054887" y="4262064"/>
            <a:ext cx="1602713" cy="205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16AC2BBA-1865-432E-A587-3991FB216FA9}"/>
              </a:ext>
            </a:extLst>
          </p:cNvPr>
          <p:cNvSpPr txBox="1"/>
          <p:nvPr/>
        </p:nvSpPr>
        <p:spPr>
          <a:xfrm>
            <a:off x="838198" y="5167332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일반적으로 조기 종료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콜백은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체크포인트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사용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측정 지표 모니터링과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출력 히스토그램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8FD0D-838D-4E14-9589-9E2BC7936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394" y="2567782"/>
            <a:ext cx="4431652" cy="3350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06289-0075-4D98-9133-CE11FE514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0"/>
          <a:stretch>
            <a:fillRect/>
          </a:stretch>
        </p:blipFill>
        <p:spPr>
          <a:xfrm>
            <a:off x="6505575" y="2539753"/>
            <a:ext cx="4583305" cy="3374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2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0032" y="1525847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dirty="0">
                <a:latin typeface="Noto Sans CJK KR Regular" panose="020B0500000000000000"/>
              </a:rPr>
              <a:t>KEY POINTS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973651" y="2595996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E789BE38-0284-437F-BE3E-811EF0C3EBE9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3108055"/>
          <a:ext cx="8128000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73460250"/>
                    </a:ext>
                  </a:extLst>
                </a:gridCol>
                <a:gridCol w="7670800">
                  <a:extLst>
                    <a:ext uri="{9D8B030D-6E8A-4147-A177-3AD203B41FA5}">
                      <a16:colId xmlns:a16="http://schemas.microsoft.com/office/drawing/2014/main" val="2920918558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 err="1"/>
                        <a:t>케라스의</a:t>
                      </a:r>
                      <a:r>
                        <a:rPr lang="ko-KR" altLang="en-US" sz="1600" dirty="0"/>
                        <a:t> 함수형 </a:t>
                      </a:r>
                      <a:r>
                        <a:rPr lang="en-US" altLang="ko-KR" sz="1600" dirty="0"/>
                        <a:t>API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93778829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 err="1"/>
                        <a:t>케라스의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콜백</a:t>
                      </a:r>
                      <a:r>
                        <a:rPr lang="ko-KR" altLang="en-US" sz="1600" dirty="0"/>
                        <a:t> 사용 방법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600" dirty="0"/>
                        <a:t>시각화 도구인 </a:t>
                      </a:r>
                      <a:r>
                        <a:rPr lang="ko-KR" altLang="en-US" sz="1600" dirty="0" err="1"/>
                        <a:t>텐서보드</a:t>
                      </a:r>
                      <a:r>
                        <a:rPr lang="ko-KR" altLang="en-US" sz="1600" dirty="0"/>
                        <a:t> 사용 방법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1167317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최고 수준의 모델을 만들기 위한 모범 사례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15061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반응형 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임베딩의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시각화와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그래프의 시각화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FFF24-0600-4D06-89B3-C9FFF5C5E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2273" y="2489355"/>
            <a:ext cx="4266398" cy="349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64866-A69A-4079-989E-310E33875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2213" y="2473118"/>
            <a:ext cx="4483008" cy="3505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20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Plot_model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함수가 만든 모델의 층 그래프와 크기 정보가 포함된 모델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그레프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64EF80-122F-448B-936C-8B94CC7C99E8}"/>
              </a:ext>
            </a:extLst>
          </p:cNvPr>
          <p:cNvGrpSpPr/>
          <p:nvPr/>
        </p:nvGrpSpPr>
        <p:grpSpPr>
          <a:xfrm>
            <a:off x="1305840" y="2154410"/>
            <a:ext cx="3833184" cy="4085615"/>
            <a:chOff x="1275695" y="2349307"/>
            <a:chExt cx="3833184" cy="40856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6D5832-1D93-4BF0-B6EC-A1B84A832AC1}"/>
                </a:ext>
              </a:extLst>
            </p:cNvPr>
            <p:cNvSpPr/>
            <p:nvPr/>
          </p:nvSpPr>
          <p:spPr>
            <a:xfrm>
              <a:off x="1894375" y="2349307"/>
              <a:ext cx="260728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Embed_input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InputLayer</a:t>
              </a:r>
              <a:endPara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13D559-AA9A-44EB-BC9D-22D8DD2DBFE2}"/>
                </a:ext>
              </a:extLst>
            </p:cNvPr>
            <p:cNvSpPr/>
            <p:nvPr/>
          </p:nvSpPr>
          <p:spPr>
            <a:xfrm>
              <a:off x="2266164" y="296608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Embed: Embedding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1771E0-7461-436C-A815-E31AB65C6432}"/>
                </a:ext>
              </a:extLst>
            </p:cNvPr>
            <p:cNvSpPr/>
            <p:nvPr/>
          </p:nvSpPr>
          <p:spPr>
            <a:xfrm>
              <a:off x="2266164" y="358286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Conv1d_1: Conv1D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F1D041-B6FB-46F6-A0B9-38F03FCFA43B}"/>
                </a:ext>
              </a:extLst>
            </p:cNvPr>
            <p:cNvSpPr/>
            <p:nvPr/>
          </p:nvSpPr>
          <p:spPr>
            <a:xfrm>
              <a:off x="1683360" y="4199647"/>
              <a:ext cx="302931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Max_pooling1d_1: MaxPooling1D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4BCDB3-2A32-4F7D-92DF-19A99F35B887}"/>
                </a:ext>
              </a:extLst>
            </p:cNvPr>
            <p:cNvSpPr/>
            <p:nvPr/>
          </p:nvSpPr>
          <p:spPr>
            <a:xfrm>
              <a:off x="2266164" y="481642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Conv1d_2: Conv1D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C718A0-1C6B-4021-86DA-EE160EC4AC14}"/>
                </a:ext>
              </a:extLst>
            </p:cNvPr>
            <p:cNvSpPr/>
            <p:nvPr/>
          </p:nvSpPr>
          <p:spPr>
            <a:xfrm>
              <a:off x="1275695" y="5433207"/>
              <a:ext cx="3833184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Global_max_pooling1d_1: GlobalMaxPooling1D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0B93DA-FB2D-470B-AB1F-61520C9D9BCF}"/>
                </a:ext>
              </a:extLst>
            </p:cNvPr>
            <p:cNvSpPr/>
            <p:nvPr/>
          </p:nvSpPr>
          <p:spPr>
            <a:xfrm>
              <a:off x="1872865" y="6049987"/>
              <a:ext cx="260728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Dense_1: Dense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7E765A7-73CF-4609-900B-9925FFCE39E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198018" y="273424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DCA5926-DCBD-4001-AEDD-5E2686F23690}"/>
                </a:ext>
              </a:extLst>
            </p:cNvPr>
            <p:cNvCxnSpPr>
              <a:cxnSpLocks/>
            </p:cNvCxnSpPr>
            <p:nvPr/>
          </p:nvCxnSpPr>
          <p:spPr>
            <a:xfrm>
              <a:off x="3198018" y="335102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AD053CE-CEA2-433F-AC93-912DFC6430CB}"/>
                </a:ext>
              </a:extLst>
            </p:cNvPr>
            <p:cNvCxnSpPr>
              <a:cxnSpLocks/>
            </p:cNvCxnSpPr>
            <p:nvPr/>
          </p:nvCxnSpPr>
          <p:spPr>
            <a:xfrm>
              <a:off x="3192287" y="458458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CDFE892-C55F-451A-924B-E7BEB944B1C6}"/>
                </a:ext>
              </a:extLst>
            </p:cNvPr>
            <p:cNvCxnSpPr>
              <a:cxnSpLocks/>
            </p:cNvCxnSpPr>
            <p:nvPr/>
          </p:nvCxnSpPr>
          <p:spPr>
            <a:xfrm>
              <a:off x="3176508" y="520136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A59AFAB-1E23-4BC3-AC71-AA6A10187ECF}"/>
                </a:ext>
              </a:extLst>
            </p:cNvPr>
            <p:cNvCxnSpPr>
              <a:cxnSpLocks/>
            </p:cNvCxnSpPr>
            <p:nvPr/>
          </p:nvCxnSpPr>
          <p:spPr>
            <a:xfrm>
              <a:off x="3176508" y="581814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EB1E55B-03DA-4410-B376-D420D790E768}"/>
                </a:ext>
              </a:extLst>
            </p:cNvPr>
            <p:cNvCxnSpPr>
              <a:cxnSpLocks/>
            </p:cNvCxnSpPr>
            <p:nvPr/>
          </p:nvCxnSpPr>
          <p:spPr>
            <a:xfrm>
              <a:off x="3192287" y="396780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2327A11-832C-4641-BD81-DF3AAA78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86" y="2042638"/>
            <a:ext cx="3639494" cy="43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5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47620" y="4435366"/>
            <a:ext cx="629523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모델 성능을 최대로 끌어올리기</a:t>
            </a:r>
            <a:endParaRPr sz="1200" b="0" i="0" u="none" strike="noStrike" cap="none" dirty="0">
              <a:solidFill>
                <a:schemeClr val="dk1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61956" y="1555230"/>
            <a:ext cx="9942857" cy="331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4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7.3</a:t>
            </a:r>
            <a:endParaRPr sz="1200" b="0" i="0" u="none" strike="noStrike" cap="none" dirty="0">
              <a:solidFill>
                <a:schemeClr val="dk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3889699" y="2517394"/>
            <a:ext cx="2748172" cy="913199"/>
            <a:chOff x="5834549" y="3776092"/>
            <a:chExt cx="4122258" cy="1369799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26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고급 구조 패턴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588B318-FA62-4E37-8A29-80316C2C428A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 러닝 모델에 주입되는 샘플들을 균일하게 만드는 광범위한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E0EE6-FC33-454E-81CE-EC7806E736B9}"/>
              </a:ext>
            </a:extLst>
          </p:cNvPr>
          <p:cNvSpPr txBox="1"/>
          <p:nvPr/>
        </p:nvSpPr>
        <p:spPr>
          <a:xfrm>
            <a:off x="1653262" y="3244334"/>
            <a:ext cx="888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Normalized_data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(data –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np.mean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(data, axis = …)) /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np.std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(data, axis = …)</a:t>
            </a:r>
            <a:endPara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F2D624-3AF8-4217-B396-34E064128710}"/>
              </a:ext>
            </a:extLst>
          </p:cNvPr>
          <p:cNvCxnSpPr>
            <a:cxnSpLocks/>
          </p:cNvCxnSpPr>
          <p:nvPr/>
        </p:nvCxnSpPr>
        <p:spPr>
          <a:xfrm>
            <a:off x="6119864" y="4019225"/>
            <a:ext cx="0" cy="9748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A0B239C2-385E-4720-9618-A6759932BC12}"/>
              </a:ext>
            </a:extLst>
          </p:cNvPr>
          <p:cNvSpPr txBox="1"/>
          <p:nvPr/>
        </p:nvSpPr>
        <p:spPr>
          <a:xfrm>
            <a:off x="1313821" y="5156793"/>
            <a:ext cx="9598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데이터에서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평균을 빼서 원점에 맞추고 표준 편차로 나누어 분산을 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고급 구조 패턴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C54F7-8CC8-47C9-9861-C7E158E2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198" y="2524244"/>
            <a:ext cx="4091518" cy="35449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B4F878F-7389-421F-93BC-F8905E9939C5}"/>
              </a:ext>
            </a:extLst>
          </p:cNvPr>
          <p:cNvSpPr txBox="1"/>
          <p:nvPr/>
        </p:nvSpPr>
        <p:spPr>
          <a:xfrm>
            <a:off x="5761891" y="2862342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채널별로 따로따로 공간 방향의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CB6B08CF-E333-4569-9015-7C488AB97806}"/>
              </a:ext>
            </a:extLst>
          </p:cNvPr>
          <p:cNvSpPr txBox="1"/>
          <p:nvPr/>
        </p:nvSpPr>
        <p:spPr>
          <a:xfrm>
            <a:off x="5761891" y="3626368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파라미터와 연산의 수를 크게 줄임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A82D954F-C4EA-4029-8A78-7743EE26B74B}"/>
              </a:ext>
            </a:extLst>
          </p:cNvPr>
          <p:cNvSpPr txBox="1"/>
          <p:nvPr/>
        </p:nvSpPr>
        <p:spPr>
          <a:xfrm>
            <a:off x="5761891" y="4390394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효율적으로 표현을 학습함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4F658BC2-7D73-4685-842D-EA80F83C8572}"/>
              </a:ext>
            </a:extLst>
          </p:cNvPr>
          <p:cNvSpPr txBox="1"/>
          <p:nvPr/>
        </p:nvSpPr>
        <p:spPr>
          <a:xfrm>
            <a:off x="5761891" y="5154420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적은 데이터로도 더 높은 모델을 만들 수 있음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9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하이퍼</a:t>
            </a:r>
            <a:r>
              <a:rPr lang="ko-KR" altLang="en-US" sz="4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r>
              <a:rPr lang="ko-KR" altLang="en-US" sz="4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모델을 만들 때 무작위로 보이는 결정을 많이 해야 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D0D00C1-0022-4F2F-9F1E-D043C634E950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얼마나 많은 층을 쌓아야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B4DAD76F-C394-41D4-AFD9-82E2BD310EED}"/>
              </a:ext>
            </a:extLst>
          </p:cNvPr>
          <p:cNvSpPr txBox="1"/>
          <p:nvPr/>
        </p:nvSpPr>
        <p:spPr>
          <a:xfrm>
            <a:off x="838198" y="2894387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얼마나 많은 유닛이나 필터를 두어야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BC12800A-97F4-4A23-9A72-C29C4BAEBF7F}"/>
              </a:ext>
            </a:extLst>
          </p:cNvPr>
          <p:cNvSpPr txBox="1"/>
          <p:nvPr/>
        </p:nvSpPr>
        <p:spPr>
          <a:xfrm>
            <a:off x="838197" y="3541346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활성화 함수를 사용해야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9BA2F-9200-46B2-9092-F1F79BDA92A4}"/>
              </a:ext>
            </a:extLst>
          </p:cNvPr>
          <p:cNvCxnSpPr>
            <a:cxnSpLocks/>
          </p:cNvCxnSpPr>
          <p:nvPr/>
        </p:nvCxnSpPr>
        <p:spPr>
          <a:xfrm>
            <a:off x="5875353" y="3079032"/>
            <a:ext cx="141640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462B8D-54F6-4325-B016-464219C7C1FA}"/>
              </a:ext>
            </a:extLst>
          </p:cNvPr>
          <p:cNvSpPr txBox="1"/>
          <p:nvPr/>
        </p:nvSpPr>
        <p:spPr>
          <a:xfrm>
            <a:off x="7675574" y="2618016"/>
            <a:ext cx="39704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경험이 많은 엔지니어와 연구자는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하이퍼파라미터에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따라 작동하는 것과 작동하지 않는 것에 대한 </a:t>
            </a:r>
            <a:r>
              <a:rPr lang="ko-KR" altLang="en-US" sz="18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직관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가짐</a:t>
            </a:r>
          </a:p>
        </p:txBody>
      </p:sp>
      <p:sp>
        <p:nvSpPr>
          <p:cNvPr id="14" name="Google Shape;226;p13">
            <a:extLst>
              <a:ext uri="{FF2B5EF4-FFF2-40B4-BE49-F238E27FC236}">
                <a16:creationId xmlns:a16="http://schemas.microsoft.com/office/drawing/2014/main" id="{016E0AA8-A958-410B-A53A-A574339D8BAE}"/>
              </a:ext>
            </a:extLst>
          </p:cNvPr>
          <p:cNvSpPr/>
          <p:nvPr/>
        </p:nvSpPr>
        <p:spPr>
          <a:xfrm>
            <a:off x="1811561" y="4660387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옵션을 수정하고 모델을 반복적으로 다시 훈련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7462F3-8C02-4D1C-BDBB-3DF6EDBA7E1E}"/>
              </a:ext>
            </a:extLst>
          </p:cNvPr>
          <p:cNvCxnSpPr>
            <a:cxnSpLocks/>
          </p:cNvCxnSpPr>
          <p:nvPr/>
        </p:nvCxnSpPr>
        <p:spPr>
          <a:xfrm>
            <a:off x="5383612" y="5215691"/>
            <a:ext cx="14247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26;p13">
            <a:extLst>
              <a:ext uri="{FF2B5EF4-FFF2-40B4-BE49-F238E27FC236}">
                <a16:creationId xmlns:a16="http://schemas.microsoft.com/office/drawing/2014/main" id="{7C208CD5-B282-4757-A800-9599ADE4664E}"/>
              </a:ext>
            </a:extLst>
          </p:cNvPr>
          <p:cNvSpPr/>
          <p:nvPr/>
        </p:nvSpPr>
        <p:spPr>
          <a:xfrm>
            <a:off x="7368791" y="4660387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수정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0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하이퍼</a:t>
            </a:r>
            <a:r>
              <a:rPr lang="ko-KR" altLang="en-US" sz="4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r>
              <a:rPr lang="ko-KR" altLang="en-US" sz="4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 과정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D0D00C1-0022-4F2F-9F1E-D043C634E950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일련의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자동으로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B4DAD76F-C394-41D4-AFD9-82E2BD310EED}"/>
              </a:ext>
            </a:extLst>
          </p:cNvPr>
          <p:cNvSpPr txBox="1"/>
          <p:nvPr/>
        </p:nvSpPr>
        <p:spPr>
          <a:xfrm>
            <a:off x="838198" y="2894387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선택된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하이퍼파라미터로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모델을 만듦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BC12800A-97F4-4A23-9A72-C29C4BAEBF7F}"/>
              </a:ext>
            </a:extLst>
          </p:cNvPr>
          <p:cNvSpPr txBox="1"/>
          <p:nvPr/>
        </p:nvSpPr>
        <p:spPr>
          <a:xfrm>
            <a:off x="838197" y="3541346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학습하고 검증 데이터에서 최종 성능을 측정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7042C2AB-0805-4BAD-8727-58F3BCE8A638}"/>
              </a:ext>
            </a:extLst>
          </p:cNvPr>
          <p:cNvSpPr txBox="1"/>
          <p:nvPr/>
        </p:nvSpPr>
        <p:spPr>
          <a:xfrm>
            <a:off x="838197" y="4188305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다음으로 시도할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자동으로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3F5A9538-B544-41E3-8555-D4293B1F4D40}"/>
              </a:ext>
            </a:extLst>
          </p:cNvPr>
          <p:cNvSpPr txBox="1"/>
          <p:nvPr/>
        </p:nvSpPr>
        <p:spPr>
          <a:xfrm>
            <a:off x="838198" y="4835264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과정을 반복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80113FD4-8629-47E1-A71E-AECFA289EAB2}"/>
              </a:ext>
            </a:extLst>
          </p:cNvPr>
          <p:cNvSpPr txBox="1"/>
          <p:nvPr/>
        </p:nvSpPr>
        <p:spPr>
          <a:xfrm>
            <a:off x="838197" y="5482223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테스트 데이터에서 성능을 측정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483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모델 앙상블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 다른 모델의 예측을 합쳐서 더 좋은 예측을 만드는 기법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160E22-5B4E-486B-BF66-7A0B9547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016113"/>
            <a:ext cx="5744377" cy="125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4FC519-4F91-4AAE-9A37-9779E591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332364"/>
            <a:ext cx="5753903" cy="1257475"/>
          </a:xfrm>
          <a:prstGeom prst="rect">
            <a:avLst/>
          </a:prstGeom>
        </p:spPr>
      </p:pic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4CBF1C89-59E6-41A7-A13E-2803E8DE42EF}"/>
              </a:ext>
            </a:extLst>
          </p:cNvPr>
          <p:cNvSpPr txBox="1"/>
          <p:nvPr/>
        </p:nvSpPr>
        <p:spPr>
          <a:xfrm>
            <a:off x="6706435" y="2586051"/>
            <a:ext cx="5210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개의 다른 모델을 사용해 초기 예측을 계산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9A04DD03-5525-4698-8841-F8FCB697A6D0}"/>
              </a:ext>
            </a:extLst>
          </p:cNvPr>
          <p:cNvSpPr txBox="1"/>
          <p:nvPr/>
        </p:nvSpPr>
        <p:spPr>
          <a:xfrm>
            <a:off x="6706434" y="3220548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예측은 어떤 초기 예측보다 더 정확해야 함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04EA24C1-DBF2-43C1-85C1-0ED528F37F7C}"/>
              </a:ext>
            </a:extLst>
          </p:cNvPr>
          <p:cNvSpPr txBox="1"/>
          <p:nvPr/>
        </p:nvSpPr>
        <p:spPr>
          <a:xfrm>
            <a:off x="6706434" y="3850705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모델들의 가중치는 경험적으로 학습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EFE0CEB6-D075-496B-A678-9E043CACA210}"/>
              </a:ext>
            </a:extLst>
          </p:cNvPr>
          <p:cNvSpPr txBox="1"/>
          <p:nvPr/>
        </p:nvSpPr>
        <p:spPr>
          <a:xfrm>
            <a:off x="6706434" y="4480862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앙상블의 </a:t>
            </a:r>
            <a:r>
              <a:rPr lang="ko-KR" altLang="en-US" sz="18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후보 모델이 다양한 것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중요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055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정리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317DBAAA-CCAC-438F-BEE6-E3B7DD239C59}"/>
              </a:ext>
            </a:extLst>
          </p:cNvPr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고성능 심층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컨브넷을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 위해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895E1D7-7FB7-4A69-BC9A-0A926907C8DC}"/>
              </a:ext>
            </a:extLst>
          </p:cNvPr>
          <p:cNvSpPr txBox="1"/>
          <p:nvPr/>
        </p:nvSpPr>
        <p:spPr>
          <a:xfrm>
            <a:off x="838198" y="2247428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054E8C36-E51C-4089-8947-D3D8052B656E}"/>
              </a:ext>
            </a:extLst>
          </p:cNvPr>
          <p:cNvSpPr txBox="1"/>
          <p:nvPr/>
        </p:nvSpPr>
        <p:spPr>
          <a:xfrm>
            <a:off x="838198" y="2958056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64999036-CB2E-4E40-86BA-18D3FFB15F6F}"/>
              </a:ext>
            </a:extLst>
          </p:cNvPr>
          <p:cNvSpPr txBox="1"/>
          <p:nvPr/>
        </p:nvSpPr>
        <p:spPr>
          <a:xfrm>
            <a:off x="838198" y="3668684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8A72BF91-B492-42E3-B536-33E81ABB914D}"/>
              </a:ext>
            </a:extLst>
          </p:cNvPr>
          <p:cNvSpPr txBox="1"/>
          <p:nvPr/>
        </p:nvSpPr>
        <p:spPr>
          <a:xfrm>
            <a:off x="838198" y="4379312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2F05D040-42E0-4111-BDB4-52A0EA9D1192}"/>
              </a:ext>
            </a:extLst>
          </p:cNvPr>
          <p:cNvSpPr txBox="1"/>
          <p:nvPr/>
        </p:nvSpPr>
        <p:spPr>
          <a:xfrm>
            <a:off x="838198" y="5089940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앙상블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470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요약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895E1D7-7FB7-4A69-BC9A-0A926907C8DC}"/>
              </a:ext>
            </a:extLst>
          </p:cNvPr>
          <p:cNvSpPr txBox="1"/>
          <p:nvPr/>
        </p:nvSpPr>
        <p:spPr>
          <a:xfrm>
            <a:off x="838198" y="2247428"/>
            <a:ext cx="111193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임의의 층 그래프를 구성하는 모델을 만드는 방법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층을 재사용 하는 방법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방식으로 모델 사용하는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054E8C36-E51C-4089-8947-D3D8052B656E}"/>
              </a:ext>
            </a:extLst>
          </p:cNvPr>
          <p:cNvSpPr txBox="1"/>
          <p:nvPr/>
        </p:nvSpPr>
        <p:spPr>
          <a:xfrm>
            <a:off x="838198" y="2958056"/>
            <a:ext cx="10757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콜백을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훈련하는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모동안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모델을 모니터링하며 모델 상태를 바탕으로 작업 수행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64999036-CB2E-4E40-86BA-18D3FFB15F6F}"/>
              </a:ext>
            </a:extLst>
          </p:cNvPr>
          <p:cNvSpPr txBox="1"/>
          <p:nvPr/>
        </p:nvSpPr>
        <p:spPr>
          <a:xfrm>
            <a:off x="838198" y="3668684"/>
            <a:ext cx="113538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여러 지표를 시각화 하는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8A72BF91-B492-42E3-B536-33E81ABB914D}"/>
              </a:ext>
            </a:extLst>
          </p:cNvPr>
          <p:cNvSpPr txBox="1"/>
          <p:nvPr/>
        </p:nvSpPr>
        <p:spPr>
          <a:xfrm>
            <a:off x="838198" y="4379312"/>
            <a:ext cx="96120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통해 심층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컨브넷을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2F05D040-42E0-4111-BDB4-52A0EA9D1192}"/>
              </a:ext>
            </a:extLst>
          </p:cNvPr>
          <p:cNvSpPr txBox="1"/>
          <p:nvPr/>
        </p:nvSpPr>
        <p:spPr>
          <a:xfrm>
            <a:off x="838197" y="5089940"/>
            <a:ext cx="101747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최적화와 모델 앙상블을 사용하는 이유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333FD92B-38AB-47FF-B93A-249258A0B091}"/>
              </a:ext>
            </a:extLst>
          </p:cNvPr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장에서 배운 내용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6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0318" y="1269599"/>
            <a:ext cx="7869861" cy="4721917"/>
            <a:chOff x="6990476" y="1904398"/>
            <a:chExt cx="11804792" cy="7082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1904398"/>
              <a:ext cx="11804792" cy="708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69841" y="5885986"/>
            <a:ext cx="4306492" cy="359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01- Sequential 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모델을 넘어서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: </a:t>
            </a:r>
          </a:p>
          <a:p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    </a:t>
            </a:r>
            <a:r>
              <a:rPr lang="ko-KR" altLang="en-US" sz="867" kern="0" spc="600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케라스의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함수형 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API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7.1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932149" y="3323537"/>
            <a:ext cx="430649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200" dirty="0"/>
              <a:t> 이 장에서 소개하는 강력한 도구들을 사용하면 복잡한 문제에서도 거의 최고의 성능을 내는 모델을 개발할 수 있습니다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사용해서 그래프 구조를 띤 모델을 만들거나 하나의 층을 다른 입력에 같이 사용하고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모델을 파이썬 함수처럼 사용할 수 있습니다</a:t>
            </a:r>
            <a:r>
              <a:rPr lang="en-US" altLang="ko-KR" sz="1200" dirty="0"/>
              <a:t>. 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브라우저 기반의 시각화 도구인 </a:t>
            </a:r>
            <a:r>
              <a:rPr lang="ko-KR" altLang="en-US" sz="1200" dirty="0" err="1"/>
              <a:t>텐서보드는</a:t>
            </a:r>
            <a:r>
              <a:rPr lang="ko-KR" altLang="en-US" sz="1200" dirty="0"/>
              <a:t> 훈련하는 동안 모델을 모니터링하도록 도와줍니다</a:t>
            </a:r>
            <a:r>
              <a:rPr lang="en-US" altLang="ko-KR" sz="1200" dirty="0"/>
              <a:t>. </a:t>
            </a:r>
            <a:r>
              <a:rPr lang="ko-KR" altLang="en-US" sz="1200" dirty="0"/>
              <a:t>배치 정규화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잔차</a:t>
            </a:r>
            <a:r>
              <a:rPr lang="ko-KR" altLang="en-US" sz="1200" dirty="0"/>
              <a:t> 연결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</a:t>
            </a:r>
            <a:r>
              <a:rPr lang="en-US" altLang="ko-KR" sz="1200" dirty="0"/>
              <a:t>, </a:t>
            </a:r>
            <a:r>
              <a:rPr lang="ko-KR" altLang="en-US" sz="1200" dirty="0"/>
              <a:t>모델 앙상블을 포함한 여러가지 모범 사레도 살펴보겠습니다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066800" y="1437178"/>
            <a:ext cx="3962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딥러닝 이전</a:t>
            </a:r>
            <a:r>
              <a:rPr lang="en-US" altLang="ko-KR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: </a:t>
            </a:r>
            <a:r>
              <a:rPr lang="ko-KR" altLang="en-US" sz="2400" b="1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머신러닝의</a:t>
            </a:r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간략한 역사</a:t>
            </a:r>
            <a:endParaRPr lang="en-US" sz="1200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2861" y="30226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생성 모델을 위한 딥러닝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10000" y="2666968"/>
            <a:ext cx="2748172" cy="913199"/>
            <a:chOff x="5715000" y="3929137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715000" y="3929137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8181" y="889000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036" y="2546918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LSTM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으로 텍스트 생성하기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1801" y="1919563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285036" y="3202052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딥드림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4285036" y="5167453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05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적대적 생성 신경망 소개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5"/>
          <p:cNvGraphicFramePr>
            <a:graphicFrameLocks noGrp="1"/>
          </p:cNvGraphicFramePr>
          <p:nvPr/>
        </p:nvGraphicFramePr>
        <p:xfrm>
          <a:off x="4285035" y="4512320"/>
          <a:ext cx="4128784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변이형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오토인코더를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사용한 이미지 생성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285036" y="3857186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뉴럴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스타일 트랜스퍼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0F4634D3-5C6C-4E2D-B5C0-824D14151C60}"/>
              </a:ext>
            </a:extLst>
          </p:cNvPr>
          <p:cNvGraphicFramePr>
            <a:graphicFrameLocks noGrp="1"/>
          </p:cNvGraphicFramePr>
          <p:nvPr/>
        </p:nvGraphicFramePr>
        <p:xfrm>
          <a:off x="4285035" y="5815254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06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요약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LSTM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으로 텍스트 생성하기</a:t>
            </a:r>
            <a:endParaRPr lang="en-US" altLang="ko-KR" sz="2600" kern="0" spc="67" dirty="0">
              <a:solidFill>
                <a:srgbClr val="000000"/>
              </a:solidFill>
              <a:latin typeface="Gmarket Sans Medium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8.1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30400" y="1488935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464801" cy="30846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1997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LSTM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알고리즘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개발됨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알고리즘은 초기에 글자를 하나씩 생성하는데 사용됨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sz="1333" dirty="0">
                <a:solidFill>
                  <a:srgbClr val="202124"/>
                </a:solidFill>
                <a:latin typeface="Apple SD Gothic Neo"/>
              </a:rPr>
              <a:t>2002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더글라스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에크는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스위스의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슈미드후버의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연구실에서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LSTM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을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음악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에 최초로 적용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2000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년대 후반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- 2010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년대 초반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알렉스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그레이브스는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순환 네트워크를 사용하여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시퀀스 데이터를 생성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                                                                (2013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년에 펜 위치를 기록한 시계열 데이터를 사용하여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손글씨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2014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후반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머신 러닝 공동체에서도 소수의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사람들만이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LSTM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이란 용어를 알았고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2016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년이 되어서야 주류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가 되기 시작함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이후 신경망은 음악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대화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이미지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음성 합성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분자 설계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영화 대본 제작에도 사용됨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생성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RNN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의 간단한 역사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464801" cy="4110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일반적인 방법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이전 토큰을 입력으로 사용해서 시퀀스의 다음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1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개 또는 몇 개의 토큰을 예측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언어 모델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이처럼 다음 토큰의 확률을 모델링할 수 있는 네트워크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(1)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초기 텍스트 문자열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조건 데이터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주입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(2)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새로운 글자나 단어 생성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(3)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위의 출력을 다시 입력 데이터로 추가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(4) 1~3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과정 반복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(5)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임의의 길이를 가진 시퀀스 생성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-&gt;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“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글자 수준의 신경망 언어 모델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”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로 칭함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모델의 출력은 모든 글자에 대한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소프트맥스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값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시퀀스 데이터 생성 방법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6E5F3B-2517-44F6-BE4C-60BAA884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10" y="2870200"/>
            <a:ext cx="6291691" cy="1995184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1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66538"/>
            <a:ext cx="10464801" cy="2058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탐욕적 샘플링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항상 가장 높은 확률을 가진 글자를 선택하는 방법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확률적 샘플링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샘플링 과정에서 무작위성을 주입하는 방법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   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작은 엔트로피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예상 가능한 구조를 가진 시퀀스 생성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/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높은 엔트로피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놀랍고 창의적인 시퀀스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소프트맥스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온도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확률 분포의 엔트로피로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샘플링 과정에서 확률의 양을 조절하기 위해 사용되는 파라미터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샘플링 전략의 중요성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1268CB96-EF31-47AC-A03A-BC22E5E5BDF0}"/>
              </a:ext>
            </a:extLst>
          </p:cNvPr>
          <p:cNvGrpSpPr/>
          <p:nvPr/>
        </p:nvGrpSpPr>
        <p:grpSpPr>
          <a:xfrm>
            <a:off x="965200" y="3831224"/>
            <a:ext cx="5384800" cy="2544177"/>
            <a:chOff x="6742857" y="6000768"/>
            <a:chExt cx="9904762" cy="3618279"/>
          </a:xfrm>
        </p:grpSpPr>
        <p:pic>
          <p:nvPicPr>
            <p:cNvPr id="9" name="Object 17">
              <a:extLst>
                <a:ext uri="{FF2B5EF4-FFF2-40B4-BE49-F238E27FC236}">
                  <a16:creationId xmlns:a16="http://schemas.microsoft.com/office/drawing/2014/main" id="{F7BBB731-1AF6-42AB-AABA-D9790E07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25AC71FB-67CF-49FB-A660-CE763F6847A5}"/>
              </a:ext>
            </a:extLst>
          </p:cNvPr>
          <p:cNvGrpSpPr/>
          <p:nvPr/>
        </p:nvGrpSpPr>
        <p:grpSpPr>
          <a:xfrm>
            <a:off x="881484" y="3831224"/>
            <a:ext cx="602759" cy="444445"/>
            <a:chOff x="15862217" y="6000768"/>
            <a:chExt cx="904138" cy="666667"/>
          </a:xfrm>
        </p:grpSpPr>
        <p:grpSp>
          <p:nvGrpSpPr>
            <p:cNvPr id="12" name="그룹 1009">
              <a:extLst>
                <a:ext uri="{FF2B5EF4-FFF2-40B4-BE49-F238E27FC236}">
                  <a16:creationId xmlns:a16="http://schemas.microsoft.com/office/drawing/2014/main" id="{FB40E466-5162-4443-AF20-8481220F3994}"/>
                </a:ext>
              </a:extLst>
            </p:cNvPr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16" name="Object 29">
                <a:extLst>
                  <a:ext uri="{FF2B5EF4-FFF2-40B4-BE49-F238E27FC236}">
                    <a16:creationId xmlns:a16="http://schemas.microsoft.com/office/drawing/2014/main" id="{C33B6F17-3CD4-46F9-88D4-E0C3B4E2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32">
              <a:extLst>
                <a:ext uri="{FF2B5EF4-FFF2-40B4-BE49-F238E27FC236}">
                  <a16:creationId xmlns:a16="http://schemas.microsoft.com/office/drawing/2014/main" id="{7BE3B007-B33A-4528-AD7D-6AEAA3D48DF5}"/>
                </a:ext>
              </a:extLst>
            </p:cNvPr>
            <p:cNvSpPr txBox="1"/>
            <p:nvPr/>
          </p:nvSpPr>
          <p:spPr>
            <a:xfrm>
              <a:off x="15862217" y="6218362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Object 38">
            <a:extLst>
              <a:ext uri="{FF2B5EF4-FFF2-40B4-BE49-F238E27FC236}">
                <a16:creationId xmlns:a16="http://schemas.microsoft.com/office/drawing/2014/main" id="{E5CF75A6-5366-4A97-923F-EA346423B995}"/>
              </a:ext>
            </a:extLst>
          </p:cNvPr>
          <p:cNvSpPr txBox="1"/>
          <p:nvPr/>
        </p:nvSpPr>
        <p:spPr>
          <a:xfrm>
            <a:off x="1191330" y="5599295"/>
            <a:ext cx="3766539" cy="933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/>
              <a:t>다른 온도 값을 사용하여 확률 분포의 가중치 바꾸기</a:t>
            </a:r>
            <a:endParaRPr 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35B9F-214F-43E6-87CA-89EB0497D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24" y="4398349"/>
            <a:ext cx="4889555" cy="1042625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AB661AE-D9FF-4B47-8B18-6989DA5215CA}"/>
              </a:ext>
            </a:extLst>
          </p:cNvPr>
          <p:cNvGraphicFramePr/>
          <p:nvPr/>
        </p:nvGraphicFramePr>
        <p:xfrm>
          <a:off x="6567663" y="4011111"/>
          <a:ext cx="2726377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3DAF57A3-338B-4408-AFAA-6BB76254F6DC}"/>
              </a:ext>
            </a:extLst>
          </p:cNvPr>
          <p:cNvGraphicFramePr/>
          <p:nvPr/>
        </p:nvGraphicFramePr>
        <p:xfrm>
          <a:off x="9511703" y="4011111"/>
          <a:ext cx="2527897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814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6" grpId="0">
        <p:bldAsOne/>
      </p:bldGraphic>
      <p:bldGraphic spid="19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96A7587A-2E21-40A6-80A3-7A9903764EBD}"/>
              </a:ext>
            </a:extLst>
          </p:cNvPr>
          <p:cNvGrpSpPr/>
          <p:nvPr/>
        </p:nvGrpSpPr>
        <p:grpSpPr>
          <a:xfrm>
            <a:off x="965200" y="2616201"/>
            <a:ext cx="4783972" cy="2611947"/>
            <a:chOff x="6742857" y="1885350"/>
            <a:chExt cx="9904762" cy="361827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1FDBB92-8CA0-4398-976B-FBACFF2D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19D4CFC2-5DB9-481A-BE6E-A7C7C857A87E}"/>
              </a:ext>
            </a:extLst>
          </p:cNvPr>
          <p:cNvGrpSpPr/>
          <p:nvPr/>
        </p:nvGrpSpPr>
        <p:grpSpPr>
          <a:xfrm>
            <a:off x="885215" y="2629143"/>
            <a:ext cx="609051" cy="487994"/>
            <a:chOff x="6624121" y="1904762"/>
            <a:chExt cx="904138" cy="720865"/>
          </a:xfrm>
        </p:grpSpPr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C123D3A7-42A9-422C-B30D-1C3D759E93E4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6" name="Object 21">
                <a:extLst>
                  <a:ext uri="{FF2B5EF4-FFF2-40B4-BE49-F238E27FC236}">
                    <a16:creationId xmlns:a16="http://schemas.microsoft.com/office/drawing/2014/main" id="{B67968BB-8B17-4C46-9776-B67C195D7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151BF70E-2E09-493E-9CF3-DC4E285FC8EA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01</a:t>
              </a:r>
              <a:endParaRPr lang="en-US" sz="1200"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5200" y="916532"/>
            <a:ext cx="8178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전처리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D5E091-779D-43FA-808B-DB7F904E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20" y="3327897"/>
            <a:ext cx="4011961" cy="1159011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1BD2D09-03C7-4707-87AE-A9AE84127C64}"/>
              </a:ext>
            </a:extLst>
          </p:cNvPr>
          <p:cNvGrpSpPr/>
          <p:nvPr/>
        </p:nvGrpSpPr>
        <p:grpSpPr>
          <a:xfrm>
            <a:off x="6756401" y="1803400"/>
            <a:ext cx="4949215" cy="4792201"/>
            <a:chOff x="6742857" y="1885350"/>
            <a:chExt cx="9904762" cy="3618279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A106D526-EF09-4AA3-AA4E-6EEE6542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21110C92-2A36-457E-ACF6-2ACDBFBFC844}"/>
              </a:ext>
            </a:extLst>
          </p:cNvPr>
          <p:cNvGrpSpPr/>
          <p:nvPr/>
        </p:nvGrpSpPr>
        <p:grpSpPr>
          <a:xfrm>
            <a:off x="6684885" y="1811867"/>
            <a:ext cx="609051" cy="487994"/>
            <a:chOff x="6624121" y="1904762"/>
            <a:chExt cx="904138" cy="720865"/>
          </a:xfrm>
        </p:grpSpPr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36F9E850-C9ED-4B7E-BB5F-94BEEB3B3288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39D6FD3F-B24D-40FA-9D92-91D606221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5A3106E1-C271-42D7-8571-C2E315DD495E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02</a:t>
              </a:r>
              <a:endParaRPr lang="en-US" sz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1ED5EDF-981D-419A-9FB7-E892AA6E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315" y="2333889"/>
            <a:ext cx="3351385" cy="3675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77D4B3-55BE-4042-A6FB-7E6C556516BD}"/>
              </a:ext>
            </a:extLst>
          </p:cNvPr>
          <p:cNvSpPr txBox="1"/>
          <p:nvPr/>
        </p:nvSpPr>
        <p:spPr>
          <a:xfrm>
            <a:off x="1544881" y="27848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원본 텍스트 파일을 </a:t>
            </a:r>
            <a:r>
              <a:rPr lang="ko-KR" altLang="en-US" sz="1200" dirty="0" err="1"/>
              <a:t>내려받아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파싱하기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258B1-54C3-4E26-9B5A-878C8EC09740}"/>
              </a:ext>
            </a:extLst>
          </p:cNvPr>
          <p:cNvSpPr txBox="1"/>
          <p:nvPr/>
        </p:nvSpPr>
        <p:spPr>
          <a:xfrm>
            <a:off x="1270490" y="473046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말뭉치 크기 </a:t>
            </a:r>
            <a:r>
              <a:rPr lang="en-US" altLang="ko-KR" sz="1200" dirty="0"/>
              <a:t>: 600893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5DBC00-18B9-4483-BAA9-2FE65E4A3C90}"/>
              </a:ext>
            </a:extLst>
          </p:cNvPr>
          <p:cNvSpPr txBox="1"/>
          <p:nvPr/>
        </p:nvSpPr>
        <p:spPr>
          <a:xfrm>
            <a:off x="7348518" y="19720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글자 시퀀스 </a:t>
            </a:r>
            <a:r>
              <a:rPr lang="ko-KR" altLang="en-US" sz="1200" dirty="0" err="1"/>
              <a:t>벡터화하기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2FB8FD-42B3-4D49-ADE1-FC9358125B4C}"/>
              </a:ext>
            </a:extLst>
          </p:cNvPr>
          <p:cNvSpPr txBox="1"/>
          <p:nvPr/>
        </p:nvSpPr>
        <p:spPr>
          <a:xfrm>
            <a:off x="7834007" y="6124788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시퀀스 개수 </a:t>
            </a:r>
            <a:r>
              <a:rPr lang="en-US" altLang="ko-KR" sz="1200" dirty="0"/>
              <a:t>: 200278 / </a:t>
            </a:r>
            <a:r>
              <a:rPr lang="ko-KR" altLang="en-US" sz="1200" dirty="0"/>
              <a:t>고유한 글자 </a:t>
            </a:r>
            <a:r>
              <a:rPr lang="en-US" altLang="ko-KR" sz="1200" dirty="0"/>
              <a:t>: 58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87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8178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네트워크 구성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B39A067-F6E0-401A-973D-8577E6D20A42}"/>
              </a:ext>
            </a:extLst>
          </p:cNvPr>
          <p:cNvGrpSpPr/>
          <p:nvPr/>
        </p:nvGrpSpPr>
        <p:grpSpPr>
          <a:xfrm>
            <a:off x="1023509" y="2667000"/>
            <a:ext cx="4876800" cy="2489200"/>
            <a:chOff x="6742857" y="1885350"/>
            <a:chExt cx="9904762" cy="3618279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0998769-6314-4B63-9C14-179C3065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0F0F6A09-707F-4660-8D18-FA491BFA00B3}"/>
              </a:ext>
            </a:extLst>
          </p:cNvPr>
          <p:cNvGrpSpPr/>
          <p:nvPr/>
        </p:nvGrpSpPr>
        <p:grpSpPr>
          <a:xfrm>
            <a:off x="943524" y="2679943"/>
            <a:ext cx="609051" cy="487994"/>
            <a:chOff x="6624121" y="1904762"/>
            <a:chExt cx="904138" cy="720865"/>
          </a:xfrm>
        </p:grpSpPr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34FED48B-8580-4797-BD89-5A776C57301A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8" name="Object 21">
                <a:extLst>
                  <a:ext uri="{FF2B5EF4-FFF2-40B4-BE49-F238E27FC236}">
                    <a16:creationId xmlns:a16="http://schemas.microsoft.com/office/drawing/2014/main" id="{2BE9EC65-AE54-4BD7-8AEC-CD94EA529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4B843520-2E3D-4E0D-83F7-16C95F4AB27F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03</a:t>
              </a:r>
              <a:endParaRPr lang="en-US" sz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31E617-6959-4CDF-92D8-1A19829E1675}"/>
              </a:ext>
            </a:extLst>
          </p:cNvPr>
          <p:cNvSpPr txBox="1"/>
          <p:nvPr/>
        </p:nvSpPr>
        <p:spPr>
          <a:xfrm>
            <a:off x="1603189" y="28356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글자를 예측하기 위한 단일 </a:t>
            </a:r>
            <a:r>
              <a:rPr lang="en-US" altLang="ko-KR" sz="1200" dirty="0"/>
              <a:t>LSTM </a:t>
            </a:r>
            <a:r>
              <a:rPr lang="ko-KR" altLang="en-US" sz="1200" dirty="0"/>
              <a:t>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8A813-CEC5-48B1-897A-6C2C0E53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575" y="3429001"/>
            <a:ext cx="4119680" cy="853479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A9C1CC7D-FB7A-4E40-B493-CB5AD21AC6A1}"/>
              </a:ext>
            </a:extLst>
          </p:cNvPr>
          <p:cNvGrpSpPr/>
          <p:nvPr/>
        </p:nvGrpSpPr>
        <p:grpSpPr>
          <a:xfrm>
            <a:off x="6705600" y="2667000"/>
            <a:ext cx="4876800" cy="2489200"/>
            <a:chOff x="6742857" y="1885350"/>
            <a:chExt cx="9904762" cy="3618279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546EAE38-813D-4BE1-80EE-B8EBABAB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B02E1A25-EF2A-4D6F-AADA-0762DADD578B}"/>
              </a:ext>
            </a:extLst>
          </p:cNvPr>
          <p:cNvGrpSpPr/>
          <p:nvPr/>
        </p:nvGrpSpPr>
        <p:grpSpPr>
          <a:xfrm>
            <a:off x="6625615" y="2679943"/>
            <a:ext cx="609051" cy="487994"/>
            <a:chOff x="6624121" y="1904762"/>
            <a:chExt cx="904138" cy="720865"/>
          </a:xfrm>
        </p:grpSpPr>
        <p:grpSp>
          <p:nvGrpSpPr>
            <p:cNvPr id="25" name="그룹 1007">
              <a:extLst>
                <a:ext uri="{FF2B5EF4-FFF2-40B4-BE49-F238E27FC236}">
                  <a16:creationId xmlns:a16="http://schemas.microsoft.com/office/drawing/2014/main" id="{0B7C6AFD-7FA3-473E-AA3C-59C2544FC99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7" name="Object 21">
                <a:extLst>
                  <a:ext uri="{FF2B5EF4-FFF2-40B4-BE49-F238E27FC236}">
                    <a16:creationId xmlns:a16="http://schemas.microsoft.com/office/drawing/2014/main" id="{6F5EBEC3-41BD-404B-8468-967DC6FC9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1E2A31F3-4416-41EC-BCF9-622A49ABF2A4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04</a:t>
              </a:r>
              <a:endParaRPr lang="en-US" sz="12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E62511-FA8E-467E-A152-A5FDC969B26A}"/>
              </a:ext>
            </a:extLst>
          </p:cNvPr>
          <p:cNvSpPr txBox="1"/>
          <p:nvPr/>
        </p:nvSpPr>
        <p:spPr>
          <a:xfrm>
            <a:off x="7285281" y="28356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 컴파일 설정하기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1A781-2A2B-4E9C-808D-EBFD8C9D3EAD}"/>
              </a:ext>
            </a:extLst>
          </p:cNvPr>
          <p:cNvSpPr txBox="1"/>
          <p:nvPr/>
        </p:nvSpPr>
        <p:spPr>
          <a:xfrm>
            <a:off x="1495140" y="4558318"/>
            <a:ext cx="43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글자에 대한 </a:t>
            </a:r>
            <a:r>
              <a:rPr lang="ko-KR" altLang="en-US" sz="1200" dirty="0" err="1"/>
              <a:t>소프트맥스</a:t>
            </a:r>
            <a:r>
              <a:rPr lang="ko-KR" altLang="en-US" sz="1200" dirty="0"/>
              <a:t> 출력을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CBAA3-B6AE-41A4-8ACF-CC63A2C52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3632400"/>
            <a:ext cx="4318001" cy="4466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6376CD-C9FC-48CF-9C68-6852ED27C1B4}"/>
              </a:ext>
            </a:extLst>
          </p:cNvPr>
          <p:cNvSpPr txBox="1"/>
          <p:nvPr/>
        </p:nvSpPr>
        <p:spPr>
          <a:xfrm>
            <a:off x="6930140" y="4465235"/>
            <a:ext cx="43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타깃이 원</a:t>
            </a:r>
            <a:r>
              <a:rPr lang="en-US" altLang="ko-KR" sz="1200" dirty="0"/>
              <a:t>-</a:t>
            </a:r>
            <a:r>
              <a:rPr lang="ko-KR" altLang="en-US" sz="1200" dirty="0"/>
              <a:t>핫 인코딩 된 상태 </a:t>
            </a:r>
            <a:r>
              <a:rPr lang="en-US" altLang="ko-KR" sz="1200" dirty="0"/>
              <a:t>-&gt; </a:t>
            </a:r>
            <a:r>
              <a:rPr lang="en-US" altLang="ko-KR" sz="1200" dirty="0" err="1"/>
              <a:t>categorical_crossentropy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251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언어 모델 훈련과 샘플링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E3A05DC3-FE13-4DA4-A4B7-AC8E47E5480F}"/>
              </a:ext>
            </a:extLst>
          </p:cNvPr>
          <p:cNvGrpSpPr/>
          <p:nvPr/>
        </p:nvGrpSpPr>
        <p:grpSpPr>
          <a:xfrm>
            <a:off x="1023509" y="2667000"/>
            <a:ext cx="4876800" cy="2489200"/>
            <a:chOff x="6742857" y="1885350"/>
            <a:chExt cx="9904762" cy="3618279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70AC0D23-38D8-433A-B70B-88A4B1BF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54ADDBA4-4964-4BD0-9AAA-41FD7C94211E}"/>
              </a:ext>
            </a:extLst>
          </p:cNvPr>
          <p:cNvGrpSpPr/>
          <p:nvPr/>
        </p:nvGrpSpPr>
        <p:grpSpPr>
          <a:xfrm>
            <a:off x="943524" y="2679943"/>
            <a:ext cx="609051" cy="487994"/>
            <a:chOff x="6624121" y="1904762"/>
            <a:chExt cx="904138" cy="720865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F546B369-DEC8-4F63-BCB2-A9BC65B9D1F8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165DF220-79F3-4230-AC26-D7AB75A6C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96398C2D-78F7-4F72-87B1-5C8B9EEBB531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05</a:t>
              </a:r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B64F32-2847-4045-A1BD-697132B3A353}"/>
              </a:ext>
            </a:extLst>
          </p:cNvPr>
          <p:cNvSpPr txBox="1"/>
          <p:nvPr/>
        </p:nvSpPr>
        <p:spPr>
          <a:xfrm>
            <a:off x="1603189" y="2835680"/>
            <a:ext cx="419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모델의 예측이 주어졌을 때 새로운 글자를 </a:t>
            </a:r>
            <a:r>
              <a:rPr lang="ko-KR" altLang="en-US" sz="1200" dirty="0" err="1"/>
              <a:t>샘플링하는</a:t>
            </a:r>
            <a:r>
              <a:rPr lang="ko-KR" altLang="en-US" sz="1200" dirty="0"/>
              <a:t> 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78B2F-2855-419D-8B07-A569A2846717}"/>
              </a:ext>
            </a:extLst>
          </p:cNvPr>
          <p:cNvSpPr txBox="1"/>
          <p:nvPr/>
        </p:nvSpPr>
        <p:spPr>
          <a:xfrm>
            <a:off x="1691124" y="4599997"/>
            <a:ext cx="360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확률 분포 가중치 조절 </a:t>
            </a:r>
            <a:r>
              <a:rPr lang="en-US" altLang="ko-KR" sz="1200" dirty="0"/>
              <a:t>&amp; </a:t>
            </a:r>
            <a:r>
              <a:rPr lang="ko-KR" altLang="en-US" sz="1200" dirty="0"/>
              <a:t>새로운 글자의 인덱스 추출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8213C-B71B-4453-97D0-0B959C20F8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4"/>
          <a:stretch/>
        </p:blipFill>
        <p:spPr>
          <a:xfrm>
            <a:off x="1887109" y="3307549"/>
            <a:ext cx="3208455" cy="1066800"/>
          </a:xfrm>
          <a:prstGeom prst="rect">
            <a:avLst/>
          </a:prstGeom>
        </p:spPr>
      </p:pic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60967CBC-E660-45C9-A9F1-C56883495FA6}"/>
              </a:ext>
            </a:extLst>
          </p:cNvPr>
          <p:cNvGrpSpPr/>
          <p:nvPr/>
        </p:nvGrpSpPr>
        <p:grpSpPr>
          <a:xfrm>
            <a:off x="6763909" y="1468265"/>
            <a:ext cx="4201675" cy="5228868"/>
            <a:chOff x="6742857" y="1885350"/>
            <a:chExt cx="9904762" cy="3618279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342C7411-5301-4C86-99F8-F5F0EBE70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A0735B04-A9FB-4BDB-A3DF-9801C1636CC5}"/>
              </a:ext>
            </a:extLst>
          </p:cNvPr>
          <p:cNvGrpSpPr/>
          <p:nvPr/>
        </p:nvGrpSpPr>
        <p:grpSpPr>
          <a:xfrm>
            <a:off x="6692392" y="1476732"/>
            <a:ext cx="609051" cy="514232"/>
            <a:chOff x="6624121" y="1904762"/>
            <a:chExt cx="904138" cy="696188"/>
          </a:xfrm>
        </p:grpSpPr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B69D4F4E-FECD-4FE7-9DA5-7427F2615B81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0" name="Object 21">
                <a:extLst>
                  <a:ext uri="{FF2B5EF4-FFF2-40B4-BE49-F238E27FC236}">
                    <a16:creationId xmlns:a16="http://schemas.microsoft.com/office/drawing/2014/main" id="{7B2E115B-93A1-472E-BE72-906DDA69E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EC27F109-676D-4CB1-AD98-623D936DE9D8}"/>
                </a:ext>
              </a:extLst>
            </p:cNvPr>
            <p:cNvSpPr txBox="1"/>
            <p:nvPr/>
          </p:nvSpPr>
          <p:spPr>
            <a:xfrm>
              <a:off x="6624121" y="2059265"/>
              <a:ext cx="904138" cy="5416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06</a:t>
              </a:r>
              <a:endParaRPr lang="en-US" sz="12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2511F3-D180-46F0-ADD2-97CD26674F62}"/>
              </a:ext>
            </a:extLst>
          </p:cNvPr>
          <p:cNvSpPr txBox="1"/>
          <p:nvPr/>
        </p:nvSpPr>
        <p:spPr>
          <a:xfrm>
            <a:off x="7356025" y="1636945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 생성 루프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757A37-9071-495C-978C-C54272019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972" y="1922582"/>
            <a:ext cx="3102009" cy="45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DDCB1-B8DF-46A9-B2D8-6C4D510CB647}"/>
              </a:ext>
            </a:extLst>
          </p:cNvPr>
          <p:cNvSpPr txBox="1"/>
          <p:nvPr/>
        </p:nvSpPr>
        <p:spPr>
          <a:xfrm>
            <a:off x="203200" y="535900"/>
            <a:ext cx="60452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에포크</a:t>
            </a:r>
            <a:r>
              <a:rPr lang="ko-KR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20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endParaRPr lang="en-US" altLang="ko-KR" sz="1200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시드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텍스트: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"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0.2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endParaRPr lang="ko-KR" altLang="ko-KR" sz="1867" dirty="0"/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bring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states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superstill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look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become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superstill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something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0.5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other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world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countrovity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general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explanation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most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anything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literation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past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incased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receed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faurtly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seriously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deception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mankind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consequence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existence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life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souls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fashion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future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distinguician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has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1.0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repulsed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sick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lacking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frex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mark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notable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anything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rankinds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assigned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peculiared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wquies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learn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crkedlations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inligicace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difficulty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spirit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conscience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neiching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wond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striye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clasper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germany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occasion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brief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true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last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preachs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should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now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order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apparently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artingszfessing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reduced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things</a:t>
            </a:r>
            <a:endParaRPr lang="ko-KR" altLang="ko-KR" sz="2667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60BD-B62E-48FE-B74A-DAAEBADB09DA}"/>
              </a:ext>
            </a:extLst>
          </p:cNvPr>
          <p:cNvSpPr txBox="1"/>
          <p:nvPr/>
        </p:nvSpPr>
        <p:spPr>
          <a:xfrm>
            <a:off x="6270171" y="535900"/>
            <a:ext cx="5842000" cy="628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에포크</a:t>
            </a:r>
            <a:r>
              <a:rPr lang="ko-KR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59</a:t>
            </a:r>
            <a:endParaRPr lang="en-US" altLang="ko-KR" sz="1200" b="1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시드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텍스트: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0.2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consideration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taste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contradiction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superfulness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0.5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precisely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calual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heavy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himself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perhapslabbbk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flother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brutaly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believes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determine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europeaned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1.0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ceurose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neverthtinior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feshing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solitude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futurals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leaded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dramaum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feminine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intrudificiates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spirit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itself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gromport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datise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eleva</a:t>
            </a:r>
            <a:r>
              <a:rPr lang="ko-KR" altLang="ko-KR" sz="1867" dirty="0"/>
              <a:t> </a:t>
            </a:r>
            <a:endParaRPr lang="ko-KR" altLang="ko-KR" sz="2667" dirty="0">
              <a:latin typeface="Arial" panose="020B0604020202020204" pitchFamily="34" charset="0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33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7FAE2-8202-4354-8641-0372C8402443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502E2-E6EE-426C-B6A7-FD3B7908CBC4}"/>
              </a:ext>
            </a:extLst>
          </p:cNvPr>
          <p:cNvSpPr txBox="1"/>
          <p:nvPr/>
        </p:nvSpPr>
        <p:spPr>
          <a:xfrm>
            <a:off x="508000" y="2808804"/>
            <a:ext cx="4521200" cy="6669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67" dirty="0"/>
              <a:t>- </a:t>
            </a:r>
            <a:r>
              <a:rPr lang="ko-KR" altLang="en-US" sz="1867" dirty="0"/>
              <a:t>네트워크 입력과 출력이 하나라고 가정</a:t>
            </a:r>
            <a:r>
              <a:rPr lang="en-US" altLang="ko-KR" sz="1867" dirty="0"/>
              <a:t> </a:t>
            </a:r>
          </a:p>
          <a:p>
            <a:r>
              <a:rPr lang="en-US" altLang="ko-KR" sz="1867" dirty="0"/>
              <a:t>- </a:t>
            </a:r>
            <a:r>
              <a:rPr lang="ko-KR" altLang="en-US" sz="1867" dirty="0"/>
              <a:t>이 모델은 층을 차례대로 쌓아 구성</a:t>
            </a:r>
          </a:p>
        </p:txBody>
      </p:sp>
      <p:pic>
        <p:nvPicPr>
          <p:cNvPr id="1026" name="Picture 2" descr="Keras를 사용한 빠른 실험">
            <a:extLst>
              <a:ext uri="{FF2B5EF4-FFF2-40B4-BE49-F238E27FC236}">
                <a16:creationId xmlns:a16="http://schemas.microsoft.com/office/drawing/2014/main" id="{181EDAD2-9C7A-4F83-BD3A-D8F14C65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1452610"/>
            <a:ext cx="4375150" cy="24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9CAA0-4017-47A3-8C39-2818E26823E9}"/>
              </a:ext>
            </a:extLst>
          </p:cNvPr>
          <p:cNvSpPr txBox="1"/>
          <p:nvPr/>
        </p:nvSpPr>
        <p:spPr>
          <a:xfrm>
            <a:off x="617537" y="2311400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67" dirty="0"/>
              <a:t>Sequential </a:t>
            </a:r>
            <a:r>
              <a:rPr lang="ko-KR" altLang="en-US" sz="1867" dirty="0"/>
              <a:t>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D5C77-D8A1-4BD4-B1FE-E27F2F907B2B}"/>
              </a:ext>
            </a:extLst>
          </p:cNvPr>
          <p:cNvSpPr txBox="1"/>
          <p:nvPr/>
        </p:nvSpPr>
        <p:spPr>
          <a:xfrm>
            <a:off x="617537" y="4269183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다중 입력</a:t>
            </a:r>
            <a:r>
              <a:rPr lang="en-US" altLang="ko-KR" sz="1867" dirty="0"/>
              <a:t> </a:t>
            </a:r>
            <a:r>
              <a:rPr lang="ko-KR" altLang="en-US" sz="1867" dirty="0"/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53A79-3225-4A9B-8284-1C3EAF299495}"/>
              </a:ext>
            </a:extLst>
          </p:cNvPr>
          <p:cNvSpPr txBox="1"/>
          <p:nvPr/>
        </p:nvSpPr>
        <p:spPr>
          <a:xfrm>
            <a:off x="617537" y="4806235"/>
            <a:ext cx="6945312" cy="6669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67" dirty="0"/>
              <a:t>-  </a:t>
            </a:r>
            <a:r>
              <a:rPr lang="ko-KR" altLang="en-US" sz="1867" dirty="0">
                <a:solidFill>
                  <a:srgbClr val="494E52"/>
                </a:solidFill>
                <a:latin typeface="-apple-system"/>
              </a:rPr>
              <a:t>다양한 입력 소스에서 전달된 데이터를 다른 종류의 신경망 층을 사용하여 처리하고 합치는 모델 형식</a:t>
            </a:r>
            <a:endParaRPr lang="en-US" altLang="ko-KR" sz="1867" dirty="0"/>
          </a:p>
        </p:txBody>
      </p:sp>
      <p:pic>
        <p:nvPicPr>
          <p:cNvPr id="1028" name="Picture 4" descr="딥러닝을 위한 고급 도구 - Cornor&amp;#39;s Blog">
            <a:extLst>
              <a:ext uri="{FF2B5EF4-FFF2-40B4-BE49-F238E27FC236}">
                <a16:creationId xmlns:a16="http://schemas.microsoft.com/office/drawing/2014/main" id="{A67C957C-287E-4130-9CE5-8C35B104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99" y="3673749"/>
            <a:ext cx="3759201" cy="29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58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92711959-4C79-4A79-8992-576D33149006}"/>
              </a:ext>
            </a:extLst>
          </p:cNvPr>
          <p:cNvSpPr txBox="1"/>
          <p:nvPr/>
        </p:nvSpPr>
        <p:spPr>
          <a:xfrm>
            <a:off x="965200" y="1540403"/>
            <a:ext cx="10464801" cy="2058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이전의 토큰이 주어지면 다음 토큰을 예측하는 모델을 훈련하여 시퀀스 데이터를 생성할 수 있다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텍스트의 경우 이런 모델을 언어 모델이라고 칭함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단어 또는 글자 단위 모두 가능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다음 토큰을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샘플링할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때 모델이 만든 출력에 집중하는 것과 무작위성을 주입하는 것 사이에 균형을 맞춰야 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이를 위해 소프트 맥스 온도 개념을 사용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-&gt;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다양한 실험을 통해 적절한 값을 찾아야 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1359801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 err="1">
                <a:solidFill>
                  <a:srgbClr val="000000"/>
                </a:solidFill>
                <a:latin typeface="Gmarket Sans Medium" pitchFamily="34" charset="0"/>
              </a:rPr>
              <a:t>딥드림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8.2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30400" y="1488935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370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922000" cy="25717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합성곱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신경망이 학습한 표현을 사용하여 예술적으로 이미지를 조작하는 기법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2015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여름 구글이 카페 딥러닝 라이브러리를 사용하여 구현한 것을 처음 공개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딥드림에서는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특정 필터가 아니라 전체 층의 활성화를 최대화 하며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한꺼번에 많은 특성을 섞어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시각화함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빈 이미지나 노이즈가 조금 있는 입력이 아니라 이미 가지고 있는 이미지를 사용하여 기존 시각 패턴을 바탕으로 이미지 요소들을 왜곡시킴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입력 이미지는 시각 품질을 높이기 위해 여러 다른 스케일로 처리함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딥드림이란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?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6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38462D9-BE38-4C6C-9304-EAE49FDC4D94}"/>
              </a:ext>
            </a:extLst>
          </p:cNvPr>
          <p:cNvGrpSpPr/>
          <p:nvPr/>
        </p:nvGrpSpPr>
        <p:grpSpPr>
          <a:xfrm>
            <a:off x="863600" y="1727099"/>
            <a:ext cx="6553200" cy="2142905"/>
            <a:chOff x="6742857" y="1885350"/>
            <a:chExt cx="9904762" cy="361827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135B432-CC4B-4F15-A9F4-7BE83077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A251BEA6-9B29-49F4-9EEC-877FB6F7E886}"/>
              </a:ext>
            </a:extLst>
          </p:cNvPr>
          <p:cNvGrpSpPr/>
          <p:nvPr/>
        </p:nvGrpSpPr>
        <p:grpSpPr>
          <a:xfrm>
            <a:off x="783615" y="1740042"/>
            <a:ext cx="609051" cy="487994"/>
            <a:chOff x="6624121" y="1904762"/>
            <a:chExt cx="904138" cy="720865"/>
          </a:xfrm>
        </p:grpSpPr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DFAE52B9-0F01-45A3-8940-857514084A7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6" name="Object 21">
                <a:extLst>
                  <a:ext uri="{FF2B5EF4-FFF2-40B4-BE49-F238E27FC236}">
                    <a16:creationId xmlns:a16="http://schemas.microsoft.com/office/drawing/2014/main" id="{88ECD5CC-0A35-4EAE-8100-284D69A25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E8EF0D6C-EB9E-4026-8D18-E2F36FB7902C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01</a:t>
              </a:r>
              <a:endParaRPr lang="en-US" sz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1E7368-D030-4A36-87C8-75B5E9EBF493}"/>
              </a:ext>
            </a:extLst>
          </p:cNvPr>
          <p:cNvSpPr txBox="1"/>
          <p:nvPr/>
        </p:nvSpPr>
        <p:spPr>
          <a:xfrm>
            <a:off x="1443281" y="1895778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사전 훈련된 </a:t>
            </a:r>
            <a:r>
              <a:rPr lang="ko-KR" altLang="en-US" sz="1200" dirty="0" err="1"/>
              <a:t>인셉션</a:t>
            </a:r>
            <a:r>
              <a:rPr lang="ko-KR" altLang="en-US" sz="1200" dirty="0"/>
              <a:t> </a:t>
            </a:r>
            <a:r>
              <a:rPr lang="en-US" altLang="ko-KR" sz="1200" dirty="0"/>
              <a:t>V3 </a:t>
            </a:r>
            <a:r>
              <a:rPr lang="ko-KR" altLang="en-US" sz="1200" dirty="0"/>
              <a:t>모델 로드하기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25D4B-078A-4192-9037-9A3DA9617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41" y="2406670"/>
            <a:ext cx="6139291" cy="1206809"/>
          </a:xfrm>
          <a:prstGeom prst="rect">
            <a:avLst/>
          </a:prstGeom>
        </p:spPr>
      </p:pic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6A0A7C18-9A07-4D47-93E9-CE749E11C0C3}"/>
              </a:ext>
            </a:extLst>
          </p:cNvPr>
          <p:cNvGrpSpPr/>
          <p:nvPr/>
        </p:nvGrpSpPr>
        <p:grpSpPr>
          <a:xfrm>
            <a:off x="7975601" y="1727099"/>
            <a:ext cx="2856895" cy="2142905"/>
            <a:chOff x="6742857" y="1885350"/>
            <a:chExt cx="9904762" cy="361827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A028AE8F-EA2E-474E-90E0-F007F315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BF61D096-EB59-4AD4-92C9-35CCAEA13127}"/>
              </a:ext>
            </a:extLst>
          </p:cNvPr>
          <p:cNvGrpSpPr/>
          <p:nvPr/>
        </p:nvGrpSpPr>
        <p:grpSpPr>
          <a:xfrm>
            <a:off x="7895615" y="1740042"/>
            <a:ext cx="609051" cy="487994"/>
            <a:chOff x="6624121" y="1904762"/>
            <a:chExt cx="904138" cy="720865"/>
          </a:xfrm>
        </p:grpSpPr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04DE4521-501A-4312-8FAD-E43A31063820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5" name="Object 21">
                <a:extLst>
                  <a:ext uri="{FF2B5EF4-FFF2-40B4-BE49-F238E27FC236}">
                    <a16:creationId xmlns:a16="http://schemas.microsoft.com/office/drawing/2014/main" id="{B3486AE1-5B62-405D-8BD7-56649B4D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0B14FE0E-2F1D-4303-9A6F-7659AE14F4EF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02</a:t>
              </a:r>
              <a:endParaRPr 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90B82ED-4BD3-4921-9007-243F4BB7A0DD}"/>
              </a:ext>
            </a:extLst>
          </p:cNvPr>
          <p:cNvSpPr txBox="1"/>
          <p:nvPr/>
        </p:nvSpPr>
        <p:spPr>
          <a:xfrm>
            <a:off x="8504666" y="1846070"/>
            <a:ext cx="156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딥드림</a:t>
            </a:r>
            <a:r>
              <a:rPr lang="ko-KR" altLang="en-US" sz="1200" dirty="0"/>
              <a:t>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D4CE2-F961-45EF-B37B-9065D7AA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666" y="2298755"/>
            <a:ext cx="1879600" cy="1147545"/>
          </a:xfrm>
          <a:prstGeom prst="rect">
            <a:avLst/>
          </a:prstGeom>
        </p:spPr>
      </p:pic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03DC07D8-3753-4DFD-A5A9-D5411B24B5D0}"/>
              </a:ext>
            </a:extLst>
          </p:cNvPr>
          <p:cNvGrpSpPr/>
          <p:nvPr/>
        </p:nvGrpSpPr>
        <p:grpSpPr>
          <a:xfrm>
            <a:off x="3088582" y="4076467"/>
            <a:ext cx="6454019" cy="2603733"/>
            <a:chOff x="6742857" y="1885350"/>
            <a:chExt cx="9904762" cy="3618279"/>
          </a:xfrm>
        </p:grpSpPr>
        <p:pic>
          <p:nvPicPr>
            <p:cNvPr id="48" name="Object 2">
              <a:extLst>
                <a:ext uri="{FF2B5EF4-FFF2-40B4-BE49-F238E27FC236}">
                  <a16:creationId xmlns:a16="http://schemas.microsoft.com/office/drawing/2014/main" id="{E89B4AA4-229D-4B7F-9593-A9C630D4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8AB0CBEB-56DE-444A-91C2-755A8FB023D6}"/>
              </a:ext>
            </a:extLst>
          </p:cNvPr>
          <p:cNvGrpSpPr/>
          <p:nvPr/>
        </p:nvGrpSpPr>
        <p:grpSpPr>
          <a:xfrm>
            <a:off x="3008598" y="4072258"/>
            <a:ext cx="609051" cy="487994"/>
            <a:chOff x="6624121" y="1904762"/>
            <a:chExt cx="904138" cy="720865"/>
          </a:xfrm>
        </p:grpSpPr>
        <p:grpSp>
          <p:nvGrpSpPr>
            <p:cNvPr id="50" name="그룹 1007">
              <a:extLst>
                <a:ext uri="{FF2B5EF4-FFF2-40B4-BE49-F238E27FC236}">
                  <a16:creationId xmlns:a16="http://schemas.microsoft.com/office/drawing/2014/main" id="{341F978B-0B29-464C-A487-E88D384666E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52" name="Object 21">
                <a:extLst>
                  <a:ext uri="{FF2B5EF4-FFF2-40B4-BE49-F238E27FC236}">
                    <a16:creationId xmlns:a16="http://schemas.microsoft.com/office/drawing/2014/main" id="{2BA2DB12-B6B3-4620-838A-4E7E7BAF4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36D362C2-56B2-46A9-B781-B57B4677F652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03</a:t>
              </a:r>
              <a:endParaRPr lang="en-US" sz="12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BAD6315-6FC9-43E3-BDC4-345860F16726}"/>
              </a:ext>
            </a:extLst>
          </p:cNvPr>
          <p:cNvSpPr txBox="1"/>
          <p:nvPr/>
        </p:nvSpPr>
        <p:spPr>
          <a:xfrm>
            <a:off x="3668263" y="424514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최대화할 손실 정의하기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60FB93-4F34-4CC8-9D71-4EE7E4F6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749" y="4616970"/>
            <a:ext cx="5559613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04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경사 </a:t>
            </a:r>
            <a:r>
              <a:rPr lang="ko-KR" altLang="en-US" sz="1200" dirty="0" err="1"/>
              <a:t>상승법</a:t>
            </a:r>
            <a:r>
              <a:rPr lang="ko-KR" altLang="en-US" sz="1200" dirty="0"/>
              <a:t>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2DF4D-353B-421D-9C8E-7B31A68C5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3" y="2999791"/>
            <a:ext cx="5210377" cy="2203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5CB94-E692-47E4-BCFA-D78E258BB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2793967"/>
            <a:ext cx="4267200" cy="26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7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05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유틸리티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45BE4-303F-4641-A538-08007D6E0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3" y="2473086"/>
            <a:ext cx="5189406" cy="3402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7E02E9-9ABE-4284-B7D0-180C1836F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079" y="3151417"/>
            <a:ext cx="457200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06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연속적인 스케일에 걸쳐 경사 </a:t>
            </a:r>
            <a:r>
              <a:rPr lang="ko-KR" altLang="en-US" sz="1200" dirty="0" err="1"/>
              <a:t>상승법</a:t>
            </a:r>
            <a:r>
              <a:rPr lang="ko-KR" altLang="en-US" sz="1200" dirty="0"/>
              <a:t>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F919E-F437-47F3-856D-30EEB1842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7"/>
          <a:stretch/>
        </p:blipFill>
        <p:spPr>
          <a:xfrm>
            <a:off x="1422753" y="2428803"/>
            <a:ext cx="4978047" cy="3538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5FD2D0-665D-4CCE-885B-2309281FC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819400"/>
            <a:ext cx="4055233" cy="26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90932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07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결과 관찰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501742-FBBA-43CE-B670-12EFC8BA2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70" y="5434761"/>
            <a:ext cx="2977945" cy="8465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242EEA-9766-4842-8B7C-A4FFF40D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2253297"/>
            <a:ext cx="3290603" cy="30521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8F17A-07BD-4414-B578-6488F660E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2212476"/>
            <a:ext cx="3304307" cy="32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81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92711959-4C79-4A79-8992-576D33149006}"/>
              </a:ext>
            </a:extLst>
          </p:cNvPr>
          <p:cNvSpPr txBox="1"/>
          <p:nvPr/>
        </p:nvSpPr>
        <p:spPr>
          <a:xfrm>
            <a:off x="965200" y="1540403"/>
            <a:ext cx="10464801" cy="15461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딥드림은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네트워크가 학습한 표현을 기반으로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컨브넷을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거꾸로 실행하여 입력 이미지를 생성함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재미있는 결과가 만들어지고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때로는 환각제 때문에 시야가 몽롱해진 사람이 만든 이미지와 유사함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과정은 이미지 모델이나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컨브넷에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국한되지 않으며 음성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음악 등에도 적용될 수 있음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4106701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뉴럴</a:t>
            </a:r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스타일 트랜스퍼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8.3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622800" y="1661062"/>
            <a:ext cx="2748172" cy="913199"/>
            <a:chOff x="5982077" y="3748543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982077" y="3748543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BD586-A56A-4174-B9F2-5DBC7CA0AB94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48658-F0EC-483F-9D42-FD665192ED44}"/>
              </a:ext>
            </a:extLst>
          </p:cNvPr>
          <p:cNvSpPr txBox="1"/>
          <p:nvPr/>
        </p:nvSpPr>
        <p:spPr>
          <a:xfrm>
            <a:off x="617537" y="2311400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다중 출력</a:t>
            </a:r>
            <a:r>
              <a:rPr lang="en-US" altLang="ko-KR" sz="1867" dirty="0"/>
              <a:t> </a:t>
            </a:r>
            <a:r>
              <a:rPr lang="ko-KR" altLang="en-US" sz="1867" dirty="0"/>
              <a:t>모델</a:t>
            </a:r>
          </a:p>
        </p:txBody>
      </p:sp>
      <p:pic>
        <p:nvPicPr>
          <p:cNvPr id="2050" name="Picture 2" descr="딥러닝을 위한 고급 도구 - Cornor&amp;#39;s Blog">
            <a:extLst>
              <a:ext uri="{FF2B5EF4-FFF2-40B4-BE49-F238E27FC236}">
                <a16:creationId xmlns:a16="http://schemas.microsoft.com/office/drawing/2014/main" id="{BA77CE59-A6DF-4AFE-9F49-B02B0382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52194"/>
            <a:ext cx="4267200" cy="35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논문읽기 - GoogLeNet">
            <a:extLst>
              <a:ext uri="{FF2B5EF4-FFF2-40B4-BE49-F238E27FC236}">
                <a16:creationId xmlns:a16="http://schemas.microsoft.com/office/drawing/2014/main" id="{E8422EE5-A115-4ED2-922F-61E8796D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225800"/>
            <a:ext cx="5397500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57B74-3EE4-4C18-A9BC-CD4C70E7936A}"/>
              </a:ext>
            </a:extLst>
          </p:cNvPr>
          <p:cNvSpPr txBox="1"/>
          <p:nvPr/>
        </p:nvSpPr>
        <p:spPr>
          <a:xfrm>
            <a:off x="5740400" y="2311400"/>
            <a:ext cx="141605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인셉션</a:t>
            </a:r>
            <a:r>
              <a:rPr lang="en-US" altLang="ko-KR" sz="1867" dirty="0"/>
              <a:t> </a:t>
            </a:r>
            <a:r>
              <a:rPr lang="ko-KR" altLang="en-US" sz="1867" dirty="0"/>
              <a:t>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37951-7B60-4A5B-8D53-7B211E22F33C}"/>
              </a:ext>
            </a:extLst>
          </p:cNvPr>
          <p:cNvSpPr txBox="1"/>
          <p:nvPr/>
        </p:nvSpPr>
        <p:spPr>
          <a:xfrm>
            <a:off x="180975" y="2792928"/>
            <a:ext cx="5397500" cy="130298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인셉션</a:t>
            </a:r>
            <a:r>
              <a:rPr lang="ko-KR" altLang="en-US" sz="1867" dirty="0"/>
              <a:t> 모듈을 활용한 </a:t>
            </a:r>
            <a:r>
              <a:rPr lang="ko-KR" altLang="en-US" sz="1867" dirty="0" err="1"/>
              <a:t>인셉션</a:t>
            </a:r>
            <a:r>
              <a:rPr lang="ko-KR" altLang="en-US" sz="1867" dirty="0"/>
              <a:t> 계열의 네트워크</a:t>
            </a:r>
            <a:endParaRPr lang="en-US" altLang="ko-KR" sz="1867" dirty="0"/>
          </a:p>
          <a:p>
            <a:endParaRPr lang="en-US" altLang="ko-KR" sz="1200" dirty="0"/>
          </a:p>
          <a:p>
            <a:pPr algn="just"/>
            <a:r>
              <a:rPr lang="ko-KR" altLang="en-US" sz="1600" dirty="0"/>
              <a:t>선형적이지 않은 네트워크 토폴로지가 필요하다</a:t>
            </a:r>
            <a:r>
              <a:rPr lang="en-US" altLang="ko-KR" sz="1600" dirty="0"/>
              <a:t>.</a:t>
            </a:r>
          </a:p>
          <a:p>
            <a:pPr algn="just"/>
            <a:r>
              <a:rPr lang="ko-KR" altLang="en-US" sz="1600" dirty="0"/>
              <a:t>이 모듈에서 입력은 나란히 놓인 여러 개의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층은 거쳐 하나의 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출력이 합쳐지는 형태이다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34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7332" y="1097579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32000" y="3033617"/>
          <a:ext cx="4128000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콘텐츠 손실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0952" y="2128141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032000" y="3688751"/>
          <a:ext cx="4128000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스타일 손실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031608" y="4343885"/>
          <a:ext cx="4128784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케라스에서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뉴럴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 스타일 트랜스퍼 구현하기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1256900"/>
            <a:ext cx="6603175" cy="2412186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63492" y="2454143"/>
            <a:ext cx="4306492" cy="2883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딥드림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이외에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딥러닝을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사용하여 이미지를 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변경하는 또 다른 주요 분야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처음 소개되었을 때보다 많이 개선되었고 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여러 변종들이 생김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스마트폰의 게임 앱에도 사용됨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타깃 이미지의 콘텐츠를 보존하면서 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참조 이미지의 스타일을 타깃 이미지에 적용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질감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색깔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이미지에 있는 다양한 시각 요소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콘텐츠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이미지에 있는 고수준의 대형 구조</a:t>
            </a:r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1263492" y="1207378"/>
            <a:ext cx="427764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뉴럴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스타일 트랜스퍼</a:t>
            </a:r>
            <a:endParaRPr lang="en-US" altLang="ko-KR" sz="2400" dirty="0">
              <a:solidFill>
                <a:srgbClr val="000000"/>
              </a:solidFill>
              <a:latin typeface="S-Core Dream 5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(neural style transfer)</a:t>
            </a:r>
            <a:endParaRPr lang="en-US" altLang="ko-KR" sz="2400" dirty="0"/>
          </a:p>
          <a:p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63492" y="221815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5238" y="4000512"/>
            <a:ext cx="6603175" cy="2412186"/>
            <a:chOff x="6742857" y="6000768"/>
            <a:chExt cx="9904762" cy="36182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6081" y="1269842"/>
            <a:ext cx="602759" cy="444445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2356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0574811" y="4000512"/>
            <a:ext cx="602759" cy="444445"/>
            <a:chOff x="15862217" y="6000768"/>
            <a:chExt cx="904138" cy="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5862217" y="6218362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8E0FC5-1304-4DCE-8C69-9AB706666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190" y="1834194"/>
            <a:ext cx="5715000" cy="1536700"/>
          </a:xfrm>
          <a:prstGeom prst="rect">
            <a:avLst/>
          </a:prstGeom>
        </p:spPr>
      </p:pic>
      <p:sp>
        <p:nvSpPr>
          <p:cNvPr id="33" name="Object 34">
            <a:extLst>
              <a:ext uri="{FF2B5EF4-FFF2-40B4-BE49-F238E27FC236}">
                <a16:creationId xmlns:a16="http://schemas.microsoft.com/office/drawing/2014/main" id="{D6CCD0F7-A4DE-44C7-86D5-AE06B54CD2C6}"/>
              </a:ext>
            </a:extLst>
          </p:cNvPr>
          <p:cNvSpPr txBox="1"/>
          <p:nvPr/>
        </p:nvSpPr>
        <p:spPr>
          <a:xfrm>
            <a:off x="5161190" y="1415791"/>
            <a:ext cx="56592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-Core Dream 4 Regular" pitchFamily="34" charset="0"/>
              </a:rPr>
              <a:t>타깃 이미지의 콘텐츠를 보존하면서 참조 이미지의 스타일을 타깃 이미지에 적용</a:t>
            </a:r>
            <a:endParaRPr 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8C5948-3A7A-477B-9027-8B54A87244A2}"/>
              </a:ext>
            </a:extLst>
          </p:cNvPr>
          <p:cNvGrpSpPr/>
          <p:nvPr/>
        </p:nvGrpSpPr>
        <p:grpSpPr>
          <a:xfrm>
            <a:off x="4888645" y="4222734"/>
            <a:ext cx="2635250" cy="2055241"/>
            <a:chOff x="7332967" y="6334101"/>
            <a:chExt cx="3952875" cy="30828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49C8CB-7572-43BD-991A-2682178E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2967" y="6426112"/>
              <a:ext cx="3952875" cy="299085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9CB0AA-04BB-4A9B-BFA4-B928F052C36F}"/>
                </a:ext>
              </a:extLst>
            </p:cNvPr>
            <p:cNvSpPr/>
            <p:nvPr/>
          </p:nvSpPr>
          <p:spPr>
            <a:xfrm>
              <a:off x="7332967" y="6334101"/>
              <a:ext cx="287033" cy="49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B91BE1-E69F-4A86-A48C-61411B81D2AD}"/>
              </a:ext>
            </a:extLst>
          </p:cNvPr>
          <p:cNvGrpSpPr/>
          <p:nvPr/>
        </p:nvGrpSpPr>
        <p:grpSpPr>
          <a:xfrm>
            <a:off x="7856171" y="4203904"/>
            <a:ext cx="2622550" cy="2074071"/>
            <a:chOff x="11875951" y="6334101"/>
            <a:chExt cx="3933825" cy="31111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DD4429-CAAF-4DE1-807C-1D099E1A8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75951" y="6473408"/>
              <a:ext cx="3933825" cy="297180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3C4D44F-ABFA-46BA-ADF4-CD9FE2D9F602}"/>
                </a:ext>
              </a:extLst>
            </p:cNvPr>
            <p:cNvSpPr/>
            <p:nvPr/>
          </p:nvSpPr>
          <p:spPr>
            <a:xfrm>
              <a:off x="11952380" y="6334101"/>
              <a:ext cx="287033" cy="49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1256901"/>
            <a:ext cx="6603175" cy="1846229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63492" y="2668958"/>
            <a:ext cx="3005461" cy="2740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딥러닝 알고리즘과 핵심은 동일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목표를 표현한 손실 함수를 정의하고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            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 손실을 최소화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Helvetica Neue"/>
              </a:rPr>
              <a:t>목표</a:t>
            </a:r>
            <a:r>
              <a:rPr lang="en-US" altLang="ko-KR" sz="1067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ko-KR" altLang="en-US" sz="1067" dirty="0">
                <a:solidFill>
                  <a:srgbClr val="000000"/>
                </a:solidFill>
                <a:latin typeface="Helvetica Neue"/>
              </a:rPr>
              <a:t>참조 이미지의 스타일을 적용하면서 원본 이미지의 콘텐츠를 보존하는 것</a:t>
            </a:r>
            <a:endParaRPr lang="en-US" altLang="ko-KR" sz="1067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1263492" y="1207378"/>
            <a:ext cx="427764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뉴럴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스타일 트랜스퍼</a:t>
            </a:r>
            <a:endParaRPr lang="en-US" altLang="ko-KR" sz="2400" dirty="0">
              <a:solidFill>
                <a:srgbClr val="000000"/>
              </a:solidFill>
              <a:latin typeface="S-Core Dream 5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(neural style transfer)</a:t>
            </a:r>
            <a:endParaRPr lang="en-US" altLang="ko-KR" sz="2400" dirty="0"/>
          </a:p>
          <a:p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63492" y="221815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5238" y="3208908"/>
            <a:ext cx="6603175" cy="3203790"/>
            <a:chOff x="6742857" y="6000768"/>
            <a:chExt cx="9904762" cy="36182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6081" y="1264126"/>
            <a:ext cx="602759" cy="444445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2356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0574811" y="3221664"/>
            <a:ext cx="602759" cy="444445"/>
            <a:chOff x="15862217" y="6000768"/>
            <a:chExt cx="904138" cy="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5862217" y="6218362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33" name="Object 34">
            <a:extLst>
              <a:ext uri="{FF2B5EF4-FFF2-40B4-BE49-F238E27FC236}">
                <a16:creationId xmlns:a16="http://schemas.microsoft.com/office/drawing/2014/main" id="{D6CCD0F7-A4DE-44C7-86D5-AE06B54CD2C6}"/>
              </a:ext>
            </a:extLst>
          </p:cNvPr>
          <p:cNvSpPr txBox="1"/>
          <p:nvPr/>
        </p:nvSpPr>
        <p:spPr>
          <a:xfrm>
            <a:off x="5253592" y="1454605"/>
            <a:ext cx="56592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콘텐츠와 스타일을 수학적으로 정의할 수 있다고 할 때 최소화할 손실 함수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8B2DD-BFF9-4F9F-BD59-F917538C6A90}"/>
              </a:ext>
            </a:extLst>
          </p:cNvPr>
          <p:cNvSpPr txBox="1">
            <a:spLocks/>
          </p:cNvSpPr>
          <p:nvPr/>
        </p:nvSpPr>
        <p:spPr>
          <a:xfrm>
            <a:off x="5111340" y="1965816"/>
            <a:ext cx="5370971" cy="7133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loss = distance(style(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reference_image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 - style(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generated_image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)) +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distance(content(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original_image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 - content(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generated_image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587CC06F-9013-42C5-8D09-50BD1A844EA5}"/>
              </a:ext>
            </a:extLst>
          </p:cNvPr>
          <p:cNvSpPr txBox="1"/>
          <p:nvPr/>
        </p:nvSpPr>
        <p:spPr>
          <a:xfrm>
            <a:off x="4876023" y="3564308"/>
            <a:ext cx="5659210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distance: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L2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노름 같은 노름 함수</a:t>
            </a:r>
          </a:p>
          <a:p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content: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이미지의 콘텐츠 표현을 계산</a:t>
            </a:r>
          </a:p>
          <a:p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style: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이미지의 스타일 표현을 계산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손실을 최소화하면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style(</a:t>
            </a:r>
            <a:r>
              <a:rPr lang="en-US" altLang="ko-KR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generated_image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style(</a:t>
            </a:r>
            <a:r>
              <a:rPr lang="en-US" altLang="ko-KR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reference_image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와 가까워지고</a:t>
            </a:r>
          </a:p>
          <a:p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content(</a:t>
            </a:r>
            <a:r>
              <a:rPr lang="en-US" altLang="ko-KR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generated_image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content(</a:t>
            </a:r>
            <a:r>
              <a:rPr lang="en-US" altLang="ko-KR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original_image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와 </a:t>
            </a: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가까워짐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-&gt; 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</a:t>
            </a: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트랜스퍼의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목적 달성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0107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01308" y="2261858"/>
            <a:ext cx="3167492" cy="1241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하위 층의 활성화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이미지에 관한 국부적인 정보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상위 층의 활성화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전역적이고 추상적인 정보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-&gt; 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컨브넷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층의 활성화는 이미지를 다른 크기의 콘텐츠로 분해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콘텐츠 손실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03856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8DD8E0-0653-4E86-AFD7-11F5B629FDBB}"/>
              </a:ext>
            </a:extLst>
          </p:cNvPr>
          <p:cNvGrpSpPr/>
          <p:nvPr/>
        </p:nvGrpSpPr>
        <p:grpSpPr>
          <a:xfrm>
            <a:off x="4673600" y="2785078"/>
            <a:ext cx="5449428" cy="2308324"/>
            <a:chOff x="7010400" y="3110411"/>
            <a:chExt cx="8174142" cy="34624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86916F-AB72-4C3C-9243-59FCEFB657EF}"/>
                </a:ext>
              </a:extLst>
            </p:cNvPr>
            <p:cNvSpPr txBox="1"/>
            <p:nvPr/>
          </p:nvSpPr>
          <p:spPr>
            <a:xfrm>
              <a:off x="7010400" y="3110411"/>
              <a:ext cx="8174142" cy="346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u="sng" dirty="0" err="1"/>
                <a:t>컨브넷</a:t>
              </a:r>
              <a:r>
                <a:rPr lang="ko-KR" altLang="en-US" sz="1200" u="sng" dirty="0"/>
                <a:t> 상위 층의 표현을 사용하여 전역적이고 추상적인 이미지 콘텐츠 찾기</a:t>
              </a:r>
              <a:endParaRPr lang="en-US" altLang="ko-KR" sz="1200" u="sng" dirty="0"/>
            </a:p>
            <a:p>
              <a:endParaRPr lang="ko-KR" altLang="en-US" sz="1200" dirty="0"/>
            </a:p>
            <a:p>
              <a:r>
                <a:rPr lang="ko-KR" altLang="en-US" sz="1200" dirty="0"/>
                <a:t>타깃 이미지와 생성된 이미지를 사전 훈련된 </a:t>
              </a:r>
              <a:r>
                <a:rPr lang="ko-KR" altLang="en-US" sz="1200" dirty="0" err="1"/>
                <a:t>컨브넷에</a:t>
              </a:r>
              <a:r>
                <a:rPr lang="ko-KR" altLang="en-US" sz="1200" dirty="0"/>
                <a:t> 주입하여 상위 층의 활성화를 계산</a:t>
              </a:r>
            </a:p>
            <a:p>
              <a:endParaRPr lang="ko-KR" altLang="en-US" sz="1200" dirty="0"/>
            </a:p>
            <a:p>
              <a:r>
                <a:rPr lang="ko-KR" altLang="en-US" sz="1200" dirty="0"/>
                <a:t>콘텐츠 손실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두 값 사이의 </a:t>
              </a:r>
              <a:r>
                <a:rPr lang="en-US" altLang="ko-KR" sz="1200" dirty="0"/>
                <a:t>L2 </a:t>
              </a:r>
              <a:r>
                <a:rPr lang="ko-KR" altLang="en-US" sz="1200" dirty="0"/>
                <a:t>노름</a:t>
              </a:r>
            </a:p>
            <a:p>
              <a:endParaRPr lang="ko-KR" altLang="en-US" sz="1200" dirty="0"/>
            </a:p>
            <a:p>
              <a:r>
                <a:rPr lang="ko-KR" altLang="en-US" sz="1200" dirty="0"/>
                <a:t>손실이 줄어들수록 상위 층에서 보았을 때 생성된 이미지와 원본 타깃 이미지가 비슷해 짐</a:t>
              </a:r>
              <a:endParaRPr lang="en-US" altLang="ko-KR" sz="1200" dirty="0"/>
            </a:p>
            <a:p>
              <a:endParaRPr lang="ko-KR" altLang="en-US" sz="1200" dirty="0"/>
            </a:p>
            <a:p>
              <a:r>
                <a:rPr lang="en-US" altLang="ko-KR" sz="1200" dirty="0"/>
                <a:t>-&gt; </a:t>
              </a:r>
              <a:r>
                <a:rPr lang="ko-KR" altLang="en-US" sz="1200" dirty="0" err="1"/>
                <a:t>컨브넷의</a:t>
              </a:r>
              <a:r>
                <a:rPr lang="ko-KR" altLang="en-US" sz="1200" dirty="0"/>
                <a:t> 상위 층이 보는 것이 입력 이미지의 콘텐츠라면 이미지의 콘텐츠를 보존하는 방법으로 사용할 수 있음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05355C-5A6F-448D-875D-56C8E00705D4}"/>
                </a:ext>
              </a:extLst>
            </p:cNvPr>
            <p:cNvSpPr/>
            <p:nvPr/>
          </p:nvSpPr>
          <p:spPr>
            <a:xfrm>
              <a:off x="13411200" y="3619500"/>
              <a:ext cx="803029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9EBA6FC-C2A0-465A-A6D0-5640C99AD020}"/>
                </a:ext>
              </a:extLst>
            </p:cNvPr>
            <p:cNvCxnSpPr/>
            <p:nvPr/>
          </p:nvCxnSpPr>
          <p:spPr>
            <a:xfrm flipV="1">
              <a:off x="13792200" y="400050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C41DF-ABDA-4FA4-9321-75CA924C5237}"/>
                </a:ext>
              </a:extLst>
            </p:cNvPr>
            <p:cNvSpPr txBox="1"/>
            <p:nvPr/>
          </p:nvSpPr>
          <p:spPr>
            <a:xfrm>
              <a:off x="12831840" y="4454723"/>
              <a:ext cx="2087592" cy="353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33"/>
                <a:t>하나의 상위 층만 사용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07DF1FA-3B3F-4345-ABFE-D3601914EED9}"/>
              </a:ext>
            </a:extLst>
          </p:cNvPr>
          <p:cNvSpPr/>
          <p:nvPr/>
        </p:nvSpPr>
        <p:spPr>
          <a:xfrm>
            <a:off x="4572000" y="2616200"/>
            <a:ext cx="5551028" cy="2641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1387" y="2202353"/>
            <a:ext cx="2999944" cy="1734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컨브넷의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여러 층 사용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하나의 스타일이 아닌 참조 이미지에서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컨브넷이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추출한 모든 크기의 스타일을 잡아야 함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층의 활성화 출력의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그람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행렬을 스타일 손실로 사용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60136" y="1288363"/>
            <a:ext cx="3034222" cy="1729507"/>
            <a:chOff x="1890203" y="1932545"/>
            <a:chExt cx="4551333" cy="259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203" y="1932545"/>
              <a:ext cx="4551333" cy="25942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3084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8081386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스타일 손실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081386" y="1900517"/>
            <a:ext cx="246981" cy="63670"/>
            <a:chOff x="12122079" y="4566427"/>
            <a:chExt cx="370471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22079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A3136E-4224-4B6D-8D55-7973E829A60A}"/>
              </a:ext>
            </a:extLst>
          </p:cNvPr>
          <p:cNvSpPr/>
          <p:nvPr/>
        </p:nvSpPr>
        <p:spPr>
          <a:xfrm>
            <a:off x="1260136" y="3175000"/>
            <a:ext cx="3034222" cy="28007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2000" rIns="312000" rtlCol="0" anchor="ctr">
            <a:norm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그람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행렬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층의 특성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맵들의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내적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내적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층의 특성 사이에 있는 상관관계를 표현함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특성의 상관관계는 특정 크기의 공간적인 패턴 통계를 잡아 냄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7DBF71-7E6B-498F-A7DB-30F8325934EA}"/>
              </a:ext>
            </a:extLst>
          </p:cNvPr>
          <p:cNvCxnSpPr/>
          <p:nvPr/>
        </p:nvCxnSpPr>
        <p:spPr>
          <a:xfrm>
            <a:off x="1727200" y="5054600"/>
            <a:ext cx="1320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5C22B1-CF0F-419F-8FB0-ABEE3A065F94}"/>
              </a:ext>
            </a:extLst>
          </p:cNvPr>
          <p:cNvSpPr txBox="1"/>
          <p:nvPr/>
        </p:nvSpPr>
        <p:spPr>
          <a:xfrm>
            <a:off x="1498477" y="5185222"/>
            <a:ext cx="263245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경험적으로 봤을 때 층에서 찾은 텍스처에 대응</a:t>
            </a:r>
            <a:endParaRPr lang="en-US" altLang="ko-KR" sz="9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287507-9D5E-4290-8B8C-33EF81909458}"/>
              </a:ext>
            </a:extLst>
          </p:cNvPr>
          <p:cNvCxnSpPr/>
          <p:nvPr/>
        </p:nvCxnSpPr>
        <p:spPr>
          <a:xfrm flipH="1" flipV="1">
            <a:off x="2438400" y="5066163"/>
            <a:ext cx="101600" cy="119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63F254-5809-42A8-8BA1-DA2615CF5678}"/>
              </a:ext>
            </a:extLst>
          </p:cNvPr>
          <p:cNvSpPr/>
          <p:nvPr/>
        </p:nvSpPr>
        <p:spPr>
          <a:xfrm>
            <a:off x="4513253" y="1288364"/>
            <a:ext cx="2999944" cy="239463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2000" rIns="312000" rtlCol="0" anchor="ctr"/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참조 이미지와 생성된 이미지로 층의 활성화 계산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손실의 목적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그람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행렬에 내재된 상관관계를 비슷하게 보존하는 것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-&gt; 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참조 이미지와 생성된 이미지에서 여러 크기의 텍스처가 비슷하게 보이도록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만듬</a:t>
            </a:r>
            <a:endParaRPr lang="en-US" altLang="ko-KR" sz="1067" dirty="0"/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175DA8AC-C60E-4D68-B600-D249AB5D8049}"/>
              </a:ext>
            </a:extLst>
          </p:cNvPr>
          <p:cNvGrpSpPr/>
          <p:nvPr/>
        </p:nvGrpSpPr>
        <p:grpSpPr>
          <a:xfrm>
            <a:off x="4513253" y="3855046"/>
            <a:ext cx="2999944" cy="2120730"/>
            <a:chOff x="6769880" y="2171701"/>
            <a:chExt cx="4499916" cy="3181095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B3742C3D-6181-456E-A81E-416C65E9F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3402" b="51355"/>
            <a:stretch/>
          </p:blipFill>
          <p:spPr>
            <a:xfrm>
              <a:off x="6769880" y="2171701"/>
              <a:ext cx="4499916" cy="3181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101" y="789420"/>
            <a:ext cx="1100827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67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사전 훈련된 </a:t>
            </a:r>
            <a:r>
              <a:rPr lang="ko-KR" altLang="en-US" sz="2667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컨브넷을</a:t>
            </a:r>
            <a:r>
              <a:rPr lang="ko-KR" altLang="en-US" sz="2667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사용할 때</a:t>
            </a:r>
            <a:endParaRPr lang="en-US" sz="1200" dirty="0"/>
          </a:p>
        </p:txBody>
      </p:sp>
      <p:sp>
        <p:nvSpPr>
          <p:cNvPr id="10" name="Object 10"/>
          <p:cNvSpPr txBox="1"/>
          <p:nvPr/>
        </p:nvSpPr>
        <p:spPr>
          <a:xfrm>
            <a:off x="2147345" y="2257181"/>
            <a:ext cx="27309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콘텐츠 </a:t>
            </a:r>
            <a:endParaRPr lang="en-US" sz="1200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167F3853-07F5-448D-AF4F-629833BBF48F}"/>
              </a:ext>
            </a:extLst>
          </p:cNvPr>
          <p:cNvSpPr txBox="1"/>
          <p:nvPr/>
        </p:nvSpPr>
        <p:spPr>
          <a:xfrm>
            <a:off x="7313715" y="2257181"/>
            <a:ext cx="273094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스타일</a:t>
            </a:r>
            <a:endParaRPr lang="en-US" sz="1200" dirty="0"/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DC928B3B-1C57-463A-8494-3A83A51F06A0}"/>
              </a:ext>
            </a:extLst>
          </p:cNvPr>
          <p:cNvGrpSpPr/>
          <p:nvPr/>
        </p:nvGrpSpPr>
        <p:grpSpPr>
          <a:xfrm>
            <a:off x="3389324" y="2714382"/>
            <a:ext cx="246981" cy="63670"/>
            <a:chOff x="1895238" y="4566427"/>
            <a:chExt cx="370471" cy="95505"/>
          </a:xfrm>
        </p:grpSpPr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5CAE1BC7-816F-416E-9E4E-75309EDE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0FD0CA40-16B4-4210-A114-1237141F0B17}"/>
              </a:ext>
            </a:extLst>
          </p:cNvPr>
          <p:cNvGrpSpPr/>
          <p:nvPr/>
        </p:nvGrpSpPr>
        <p:grpSpPr>
          <a:xfrm>
            <a:off x="8555697" y="2714382"/>
            <a:ext cx="246981" cy="63670"/>
            <a:chOff x="1895238" y="4566427"/>
            <a:chExt cx="370471" cy="95505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55C62A79-96AD-4B96-A0F0-F53A199D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8" name="Object 13">
            <a:extLst>
              <a:ext uri="{FF2B5EF4-FFF2-40B4-BE49-F238E27FC236}">
                <a16:creationId xmlns:a16="http://schemas.microsoft.com/office/drawing/2014/main" id="{F535256D-CA7F-4142-BFF7-04595309488B}"/>
              </a:ext>
            </a:extLst>
          </p:cNvPr>
          <p:cNvSpPr txBox="1"/>
          <p:nvPr/>
        </p:nvSpPr>
        <p:spPr>
          <a:xfrm>
            <a:off x="1687742" y="3093341"/>
            <a:ext cx="365014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손실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콘텐츠를 보존하는 것이 목적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타깃 콘텐츠 이미지와 생성된 이미지 사이에서 상위 층의 활성화를 비슷하게 유지해야 함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상위 층은 타깃 이미지와 생성된 이미지에서 동일한 것을 보아야 함</a:t>
            </a:r>
            <a:endParaRPr lang="en-US" sz="1333" dirty="0"/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958D60CC-10E1-4761-A82D-808A838026C0}"/>
              </a:ext>
            </a:extLst>
          </p:cNvPr>
          <p:cNvSpPr txBox="1"/>
          <p:nvPr/>
        </p:nvSpPr>
        <p:spPr>
          <a:xfrm>
            <a:off x="6853858" y="2927475"/>
            <a:ext cx="36504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손실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스타일을 보존하는 것이 목적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저수준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층과 고수준 층에서 활성화 내에 상관관계를 비슷하게 유지해야 함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특성의 상관관계는 텍스처를 잡아냄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생성된 이미지와 스타일 참조 이미지는 여러 크기의 텍스처를 공유</a:t>
            </a:r>
            <a:endParaRPr lang="en-US" sz="1333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35C045-5756-4724-AF12-D79BD4BB9B9C}"/>
              </a:ext>
            </a:extLst>
          </p:cNvPr>
          <p:cNvSpPr/>
          <p:nvPr/>
        </p:nvSpPr>
        <p:spPr>
          <a:xfrm>
            <a:off x="1480814" y="2057400"/>
            <a:ext cx="4064000" cy="3200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27047F8-E2B9-439A-B32C-1A4ECEA03F81}"/>
              </a:ext>
            </a:extLst>
          </p:cNvPr>
          <p:cNvSpPr/>
          <p:nvPr/>
        </p:nvSpPr>
        <p:spPr>
          <a:xfrm>
            <a:off x="6647185" y="2057400"/>
            <a:ext cx="4064000" cy="3200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1" y="3936261"/>
            <a:ext cx="3024303" cy="17344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2015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년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뉴럴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스타일 트랜스퍼 원본 알고리즘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067" dirty="0">
              <a:solidFill>
                <a:srgbClr val="000000"/>
              </a:solidFill>
              <a:latin typeface="S-Core Dream 3 Light" pitchFamily="34" charset="0"/>
            </a:endParaRPr>
          </a:p>
          <a:p>
            <a:r>
              <a:rPr lang="ko-KR" altLang="en-US" sz="1067" dirty="0"/>
              <a:t>사전 훈련된 </a:t>
            </a:r>
            <a:r>
              <a:rPr lang="ko-KR" altLang="en-US" sz="1067" dirty="0" err="1"/>
              <a:t>컨브넷</a:t>
            </a:r>
            <a:r>
              <a:rPr lang="ko-KR" altLang="en-US" sz="1067" dirty="0"/>
              <a:t> 중 어떤 것을 사용해서도 구현할 수 있음</a:t>
            </a:r>
          </a:p>
          <a:p>
            <a:endParaRPr lang="ko-KR" altLang="en-US" sz="1067" dirty="0"/>
          </a:p>
          <a:p>
            <a:r>
              <a:rPr lang="ko-KR" altLang="en-US" sz="1067" dirty="0" err="1"/>
              <a:t>게티스</a:t>
            </a:r>
            <a:r>
              <a:rPr lang="ko-KR" altLang="en-US" sz="1067" dirty="0"/>
              <a:t> 등이 사용한 </a:t>
            </a:r>
            <a:r>
              <a:rPr lang="en-US" altLang="ko-KR" sz="1067" dirty="0"/>
              <a:t>VGG19 </a:t>
            </a:r>
            <a:r>
              <a:rPr lang="ko-KR" altLang="en-US" sz="1067" dirty="0"/>
              <a:t>네트워크를 사용</a:t>
            </a:r>
          </a:p>
          <a:p>
            <a:endParaRPr lang="ko-KR" altLang="en-US" sz="1067" dirty="0"/>
          </a:p>
          <a:p>
            <a:r>
              <a:rPr lang="en-US" altLang="ko-KR" sz="1067" dirty="0"/>
              <a:t>VGG19</a:t>
            </a:r>
            <a:r>
              <a:rPr lang="ko-KR" altLang="en-US" sz="1067" dirty="0"/>
              <a:t>는 </a:t>
            </a:r>
            <a:r>
              <a:rPr lang="en-US" altLang="ko-KR" sz="1067" dirty="0"/>
              <a:t>VGG16 </a:t>
            </a:r>
            <a:r>
              <a:rPr lang="ko-KR" altLang="en-US" sz="1067" dirty="0"/>
              <a:t>네트워크의 변종으로 </a:t>
            </a:r>
            <a:r>
              <a:rPr lang="ko-KR" altLang="en-US" sz="1067" dirty="0" err="1"/>
              <a:t>합성곱</a:t>
            </a:r>
            <a:r>
              <a:rPr lang="ko-KR" altLang="en-US" sz="1067" dirty="0"/>
              <a:t> 층이 </a:t>
            </a:r>
            <a:r>
              <a:rPr lang="en-US" altLang="ko-KR" sz="1067" dirty="0"/>
              <a:t>3</a:t>
            </a:r>
            <a:r>
              <a:rPr lang="ko-KR" altLang="en-US" sz="1067" dirty="0"/>
              <a:t>개 더 추가된 것</a:t>
            </a:r>
          </a:p>
          <a:p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케라스에서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뉴럴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스타일 트랜스퍼 구현하기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2578849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E923DE-FEE8-4026-8C4D-D8D136448E7B}"/>
              </a:ext>
            </a:extLst>
          </p:cNvPr>
          <p:cNvSpPr txBox="1"/>
          <p:nvPr/>
        </p:nvSpPr>
        <p:spPr>
          <a:xfrm>
            <a:off x="4876799" y="2768600"/>
            <a:ext cx="4996249" cy="24527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288000" rIns="288000" rtlCol="0" anchor="ctr">
            <a:normAutofit/>
          </a:bodyPr>
          <a:lstStyle/>
          <a:p>
            <a:pPr marL="228611" indent="-22861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스타일 참조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타깃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생성된 이미지를 위해 </a:t>
            </a:r>
            <a:r>
              <a:rPr lang="en-US" altLang="ko-KR" sz="1200" dirty="0"/>
              <a:t>VGG19</a:t>
            </a:r>
            <a:r>
              <a:rPr lang="ko-KR" altLang="en-US" sz="1200" dirty="0"/>
              <a:t>의 층 활성화를 동시에 계산하는 네트워크를 설정</a:t>
            </a:r>
          </a:p>
          <a:p>
            <a:pPr marL="228611" indent="-228611">
              <a:lnSpc>
                <a:spcPct val="150000"/>
              </a:lnSpc>
              <a:buFont typeface="+mj-lt"/>
              <a:buAutoNum type="arabicPeriod"/>
            </a:pPr>
            <a:endParaRPr lang="ko-KR" altLang="en-US" sz="1200" dirty="0"/>
          </a:p>
          <a:p>
            <a:pPr marL="228611" indent="-22861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세 이미지에서 계산한 층 활성화를 사용하여 손실 함수 정의                     </a:t>
            </a:r>
            <a:r>
              <a:rPr lang="en-US" altLang="ko-KR" sz="1200" dirty="0"/>
              <a:t>(</a:t>
            </a:r>
            <a:r>
              <a:rPr lang="ko-KR" altLang="en-US" sz="1200" dirty="0"/>
              <a:t>이 손실을 최소화하여 스타일 트랜스퍼 구현</a:t>
            </a:r>
            <a:r>
              <a:rPr lang="en-US" altLang="ko-KR" sz="1200" dirty="0"/>
              <a:t>)</a:t>
            </a:r>
          </a:p>
          <a:p>
            <a:pPr marL="228611" indent="-228611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/>
          </a:p>
          <a:p>
            <a:pPr marL="228611" indent="-22861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손실 함수를 최소화할 경사 </a:t>
            </a:r>
            <a:r>
              <a:rPr lang="ko-KR" altLang="en-US" sz="1200" dirty="0" err="1"/>
              <a:t>하강법</a:t>
            </a:r>
            <a:r>
              <a:rPr lang="ko-KR" altLang="en-US" sz="1200" dirty="0"/>
              <a:t> 과정 설정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95208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1" y="4103116"/>
            <a:ext cx="2902108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처리할 이미지는 크기가 비슷한 것이 좋음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이미지 준비</a:t>
            </a:r>
            <a:endParaRPr 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64720-50F0-4110-A302-EDB69832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92" y="1816970"/>
            <a:ext cx="4379301" cy="19268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B0964A-E934-49CC-B6BA-D124E77F607D}"/>
              </a:ext>
            </a:extLst>
          </p:cNvPr>
          <p:cNvSpPr/>
          <p:nvPr/>
        </p:nvSpPr>
        <p:spPr>
          <a:xfrm>
            <a:off x="1263492" y="3276600"/>
            <a:ext cx="4222909" cy="416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225008-A36A-4A0F-BDCF-70C51BEC648C}"/>
              </a:ext>
            </a:extLst>
          </p:cNvPr>
          <p:cNvCxnSpPr/>
          <p:nvPr/>
        </p:nvCxnSpPr>
        <p:spPr>
          <a:xfrm flipV="1">
            <a:off x="2387600" y="3731163"/>
            <a:ext cx="101600" cy="252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8">
            <a:extLst>
              <a:ext uri="{FF2B5EF4-FFF2-40B4-BE49-F238E27FC236}">
                <a16:creationId xmlns:a16="http://schemas.microsoft.com/office/drawing/2014/main" id="{A347622B-76BC-4D9A-BB6A-AF9DD6FC3AC7}"/>
              </a:ext>
            </a:extLst>
          </p:cNvPr>
          <p:cNvSpPr txBox="1"/>
          <p:nvPr/>
        </p:nvSpPr>
        <p:spPr>
          <a:xfrm>
            <a:off x="6019799" y="2038066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유틸리티 함수 정의</a:t>
            </a:r>
            <a:endParaRPr 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28376C-60A6-4B6F-85C5-1E5C5CE3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2768600"/>
            <a:ext cx="5772479" cy="32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20D287-5293-4B89-B6E3-7560AB3E0977}"/>
              </a:ext>
            </a:extLst>
          </p:cNvPr>
          <p:cNvSpPr txBox="1"/>
          <p:nvPr/>
        </p:nvSpPr>
        <p:spPr>
          <a:xfrm>
            <a:off x="2286001" y="5203493"/>
            <a:ext cx="314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이미지 로드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전처리</a:t>
            </a:r>
            <a:r>
              <a:rPr lang="en-US" altLang="ko-KR" sz="1200" dirty="0"/>
              <a:t>, </a:t>
            </a:r>
            <a:r>
              <a:rPr lang="ko-KR" altLang="en-US" sz="1200" dirty="0"/>
              <a:t>사후처리 과정에 사용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BCA96CE-A8DB-410C-8EB7-6FE591D6EBE6}"/>
              </a:ext>
            </a:extLst>
          </p:cNvPr>
          <p:cNvSpPr/>
          <p:nvPr/>
        </p:nvSpPr>
        <p:spPr>
          <a:xfrm>
            <a:off x="1066800" y="1701801"/>
            <a:ext cx="4575993" cy="218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0911599-2109-43C6-9888-62AD178FECA3}"/>
              </a:ext>
            </a:extLst>
          </p:cNvPr>
          <p:cNvSpPr/>
          <p:nvPr/>
        </p:nvSpPr>
        <p:spPr>
          <a:xfrm>
            <a:off x="5794375" y="2468953"/>
            <a:ext cx="6092825" cy="385564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548379-BA91-4556-9864-70E98153CC71}"/>
              </a:ext>
            </a:extLst>
          </p:cNvPr>
          <p:cNvCxnSpPr>
            <a:cxnSpLocks/>
          </p:cNvCxnSpPr>
          <p:nvPr/>
        </p:nvCxnSpPr>
        <p:spPr>
          <a:xfrm flipV="1">
            <a:off x="5201877" y="4906472"/>
            <a:ext cx="592498" cy="24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343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2798560"/>
            <a:ext cx="3170203" cy="2227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입력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참조 이미지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타깃 이미지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생성된 이미지가 담긴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플레이스홀더로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이루어진 배치</a:t>
            </a: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플레이스홀더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심볼릭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텐서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넘파이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배열로 밖에서 값을 제공해야 함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</a:p>
          <a:p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스타일 참조 이미지와 타깃 이미지는 이미 준비된 데이터이므로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K.constant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를 사용해 정의</a:t>
            </a: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플레이스홀더에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담길 생성된 이미지는 계속 바뀜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067" dirty="0">
              <a:solidFill>
                <a:srgbClr val="000000"/>
              </a:solidFill>
              <a:latin typeface="S-Core Dream 3 Light" pitchFamily="34" charset="0"/>
            </a:endParaRPr>
          </a:p>
          <a:p>
            <a:r>
              <a:rPr lang="ko-KR" altLang="en-US" sz="1067" dirty="0"/>
              <a:t>타깃 이미지</a:t>
            </a:r>
            <a:r>
              <a:rPr lang="en-US" altLang="ko-KR" sz="1067" dirty="0"/>
              <a:t>, </a:t>
            </a:r>
            <a:r>
              <a:rPr lang="ko-KR" altLang="en-US" sz="1067" dirty="0"/>
              <a:t>스타일 참조 이미지</a:t>
            </a:r>
            <a:r>
              <a:rPr lang="en-US" altLang="ko-KR" sz="1067" dirty="0"/>
              <a:t>, </a:t>
            </a:r>
            <a:r>
              <a:rPr lang="ko-KR" altLang="en-US" sz="1067" dirty="0"/>
              <a:t>생성된 이미지를 행으로 쌓아서</a:t>
            </a:r>
            <a:r>
              <a:rPr lang="en-US" altLang="ko-KR" sz="1067" dirty="0"/>
              <a:t>(axis=0) </a:t>
            </a:r>
            <a:r>
              <a:rPr lang="ko-KR" altLang="en-US" sz="1067" dirty="0"/>
              <a:t>미니 배치처럼 </a:t>
            </a:r>
            <a:r>
              <a:rPr lang="ko-KR" altLang="en-US" sz="1067" dirty="0" err="1"/>
              <a:t>만듬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VGG19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네트워크 설정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4F6657B-9C48-47F5-A1CF-FE21166F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16" y="2253511"/>
            <a:ext cx="6831089" cy="3775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0E9E7-0E8C-4A21-A813-2FF65EF608F4}"/>
              </a:ext>
            </a:extLst>
          </p:cNvPr>
          <p:cNvSpPr txBox="1"/>
          <p:nvPr/>
        </p:nvSpPr>
        <p:spPr>
          <a:xfrm>
            <a:off x="4282421" y="4017937"/>
            <a:ext cx="19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차원은 </a:t>
            </a:r>
            <a:r>
              <a:rPr lang="en-US" altLang="ko-KR" sz="1200" dirty="0"/>
              <a:t>(3,400,400,3)</a:t>
            </a:r>
            <a:r>
              <a:rPr lang="ko-KR" altLang="en-US" sz="1200" dirty="0"/>
              <a:t>이 됨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12F3FE-2D38-4B95-8290-C9D768AD6BB6}"/>
              </a:ext>
            </a:extLst>
          </p:cNvPr>
          <p:cNvCxnSpPr/>
          <p:nvPr/>
        </p:nvCxnSpPr>
        <p:spPr>
          <a:xfrm flipH="1" flipV="1">
            <a:off x="4775200" y="3835400"/>
            <a:ext cx="101600" cy="203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BC9578-A609-4A2E-9049-5E792952523D}"/>
              </a:ext>
            </a:extLst>
          </p:cNvPr>
          <p:cNvSpPr/>
          <p:nvPr/>
        </p:nvSpPr>
        <p:spPr>
          <a:xfrm>
            <a:off x="4282421" y="3581400"/>
            <a:ext cx="1102379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54566D-12CB-44E2-83C7-F65C2726015C}"/>
              </a:ext>
            </a:extLst>
          </p:cNvPr>
          <p:cNvSpPr/>
          <p:nvPr/>
        </p:nvSpPr>
        <p:spPr>
          <a:xfrm>
            <a:off x="7264400" y="3022600"/>
            <a:ext cx="20320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7759D8-9ACB-4F89-B353-4D5063CB98D3}"/>
              </a:ext>
            </a:extLst>
          </p:cNvPr>
          <p:cNvCxnSpPr>
            <a:cxnSpLocks/>
            <a:stCxn id="14" idx="1"/>
            <a:endCxn id="11" idx="5"/>
          </p:cNvCxnSpPr>
          <p:nvPr/>
        </p:nvCxnSpPr>
        <p:spPr>
          <a:xfrm flipH="1" flipV="1">
            <a:off x="7437842" y="3196042"/>
            <a:ext cx="690158" cy="248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38D8A3-F8F6-4B9E-AD17-9BD8DB46330C}"/>
              </a:ext>
            </a:extLst>
          </p:cNvPr>
          <p:cNvSpPr txBox="1"/>
          <p:nvPr/>
        </p:nvSpPr>
        <p:spPr>
          <a:xfrm>
            <a:off x="8128000" y="3305890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스타일 </a:t>
            </a:r>
            <a:r>
              <a:rPr lang="ko-KR" altLang="en-US" sz="1200" dirty="0" err="1"/>
              <a:t>트렌스퍼는</a:t>
            </a:r>
            <a:r>
              <a:rPr lang="ko-KR" altLang="en-US" sz="1200" dirty="0"/>
              <a:t> 하나의 이미지만 사용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09A8D7-E08F-47E1-A85C-1E1E61945810}"/>
              </a:ext>
            </a:extLst>
          </p:cNvPr>
          <p:cNvSpPr/>
          <p:nvPr/>
        </p:nvSpPr>
        <p:spPr>
          <a:xfrm>
            <a:off x="4013201" y="2019471"/>
            <a:ext cx="7416799" cy="420352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57021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2355149"/>
            <a:ext cx="29021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상위 층은 타깃 이미지와 생성된 이미지를 동일하게 바라봐야 함</a:t>
            </a:r>
            <a:endParaRPr lang="ko-KR" alt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콘텐츠 손실 정의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940321-8BEF-4B35-94B7-2864FFAE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30" y="3091650"/>
            <a:ext cx="3641769" cy="389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BA4F0-46F0-4898-8EB7-A074C262B675}"/>
              </a:ext>
            </a:extLst>
          </p:cNvPr>
          <p:cNvSpPr txBox="1"/>
          <p:nvPr/>
        </p:nvSpPr>
        <p:spPr>
          <a:xfrm>
            <a:off x="2025770" y="3457298"/>
            <a:ext cx="30620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생성된 이미지와 원본의 차이를 제곱한 것의 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E547388-4F09-4469-94BE-A17AAA7B62FF}"/>
              </a:ext>
            </a:extLst>
          </p:cNvPr>
          <p:cNvCxnSpPr/>
          <p:nvPr/>
        </p:nvCxnSpPr>
        <p:spPr>
          <a:xfrm>
            <a:off x="2133600" y="3429000"/>
            <a:ext cx="269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8">
            <a:extLst>
              <a:ext uri="{FF2B5EF4-FFF2-40B4-BE49-F238E27FC236}">
                <a16:creationId xmlns:a16="http://schemas.microsoft.com/office/drawing/2014/main" id="{900A82B9-0297-4FCB-975B-34F293F73F1D}"/>
              </a:ext>
            </a:extLst>
          </p:cNvPr>
          <p:cNvSpPr txBox="1"/>
          <p:nvPr/>
        </p:nvSpPr>
        <p:spPr>
          <a:xfrm>
            <a:off x="6115353" y="1207377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스타일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손실 정의</a:t>
            </a:r>
            <a:endParaRPr lang="en-US" sz="1200" dirty="0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5E4C0CE2-B4EB-48F4-BFDF-B2D823E3B362}"/>
              </a:ext>
            </a:extLst>
          </p:cNvPr>
          <p:cNvGrpSpPr/>
          <p:nvPr/>
        </p:nvGrpSpPr>
        <p:grpSpPr>
          <a:xfrm>
            <a:off x="6117772" y="1953524"/>
            <a:ext cx="246981" cy="63670"/>
            <a:chOff x="1895238" y="4566427"/>
            <a:chExt cx="370471" cy="95505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90D8540-BA12-4D9C-B2DD-BC6CE862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49C9BD-1706-406D-AD9F-30822305E501}"/>
              </a:ext>
            </a:extLst>
          </p:cNvPr>
          <p:cNvSpPr/>
          <p:nvPr/>
        </p:nvSpPr>
        <p:spPr>
          <a:xfrm>
            <a:off x="1168400" y="2971800"/>
            <a:ext cx="3860800" cy="812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7E43FFF6-6B1D-445B-87D0-A02D8E46697D}"/>
              </a:ext>
            </a:extLst>
          </p:cNvPr>
          <p:cNvSpPr txBox="1"/>
          <p:nvPr/>
        </p:nvSpPr>
        <p:spPr>
          <a:xfrm>
            <a:off x="6115353" y="2220394"/>
            <a:ext cx="38607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그람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행렬을 손실로 사용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유틸리티 함수를 사용해 입력 행렬의 </a:t>
            </a:r>
            <a:r>
              <a:rPr lang="ko-KR" altLang="en-US" sz="1200" dirty="0" err="1">
                <a:solidFill>
                  <a:srgbClr val="000000"/>
                </a:solidFill>
                <a:latin typeface="Helvetica Neue"/>
              </a:rPr>
              <a:t>그람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 행렬 계산</a:t>
            </a:r>
          </a:p>
          <a:p>
            <a:endParaRPr lang="ko-KR" altLang="en-US" sz="1200" dirty="0">
              <a:solidFill>
                <a:srgbClr val="000000"/>
              </a:solidFill>
              <a:latin typeface="Helvetica Neue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   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원본 특성 행렬의 상관관계를 기록한 행렬</a:t>
            </a:r>
            <a:endParaRPr lang="ko-KR" altLang="en-US" sz="12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54052D4-3385-44F1-AE27-2674C74A8471}"/>
              </a:ext>
            </a:extLst>
          </p:cNvPr>
          <p:cNvCxnSpPr>
            <a:cxnSpLocks/>
          </p:cNvCxnSpPr>
          <p:nvPr/>
        </p:nvCxnSpPr>
        <p:spPr>
          <a:xfrm>
            <a:off x="6350000" y="2895600"/>
            <a:ext cx="167155" cy="152401"/>
          </a:xfrm>
          <a:prstGeom prst="bentConnector3">
            <a:avLst>
              <a:gd name="adj1" fmla="val 13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81A719A5-CF44-47DF-A1D7-956918F4F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443" y="3621677"/>
            <a:ext cx="5449772" cy="2108706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643696-4984-47BE-B9BD-E37D15BD7A50}"/>
              </a:ext>
            </a:extLst>
          </p:cNvPr>
          <p:cNvSpPr/>
          <p:nvPr/>
        </p:nvSpPr>
        <p:spPr>
          <a:xfrm>
            <a:off x="5435600" y="3396450"/>
            <a:ext cx="5892800" cy="26741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627F11-B818-4B50-AD7B-BBA23A6F986B}"/>
              </a:ext>
            </a:extLst>
          </p:cNvPr>
          <p:cNvSpPr/>
          <p:nvPr/>
        </p:nvSpPr>
        <p:spPr>
          <a:xfrm>
            <a:off x="6858000" y="3784600"/>
            <a:ext cx="10160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034943-1A64-45B7-A2F0-1A1109D8A0FA}"/>
              </a:ext>
            </a:extLst>
          </p:cNvPr>
          <p:cNvCxnSpPr>
            <a:cxnSpLocks/>
          </p:cNvCxnSpPr>
          <p:nvPr/>
        </p:nvCxnSpPr>
        <p:spPr>
          <a:xfrm flipH="1" flipV="1">
            <a:off x="7874000" y="3987800"/>
            <a:ext cx="1099467" cy="406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4E5098B-0260-4F8D-A6EB-F2EAC7D4FCB4}"/>
              </a:ext>
            </a:extLst>
          </p:cNvPr>
          <p:cNvSpPr txBox="1"/>
          <p:nvPr/>
        </p:nvSpPr>
        <p:spPr>
          <a:xfrm>
            <a:off x="8973467" y="4394200"/>
            <a:ext cx="173957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각 특성 </a:t>
            </a:r>
            <a:r>
              <a:rPr lang="ko-KR" altLang="en-US" sz="1067" dirty="0" err="1"/>
              <a:t>맵을</a:t>
            </a:r>
            <a:r>
              <a:rPr lang="ko-KR" altLang="en-US" sz="1067" dirty="0"/>
              <a:t> 벡터로 펼침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CA86CB-DE7C-4A14-88B0-DDC3D1BAA665}"/>
              </a:ext>
            </a:extLst>
          </p:cNvPr>
          <p:cNvSpPr/>
          <p:nvPr/>
        </p:nvSpPr>
        <p:spPr>
          <a:xfrm>
            <a:off x="1259864" y="4506323"/>
            <a:ext cx="3760870" cy="1574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ysClr val="windowText" lastClr="000000"/>
                </a:solidFill>
              </a:rPr>
              <a:t>batch_flatten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()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함수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endParaRPr lang="en-US" altLang="ko-KR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첫 번째 배치 차원을 기준으로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그다음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차원을 모두 벡터로 펼침</a:t>
            </a:r>
          </a:p>
          <a:p>
            <a:endParaRPr lang="ko-KR" altLang="en-US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여기서는 특성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맵의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배치 차원처럼 맨 앞으로 옮겨서 특성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맵을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기준으로 벡터로 펼침</a:t>
            </a:r>
          </a:p>
        </p:txBody>
      </p:sp>
      <p:cxnSp>
        <p:nvCxnSpPr>
          <p:cNvPr id="995" name="직선 연결선 994">
            <a:extLst>
              <a:ext uri="{FF2B5EF4-FFF2-40B4-BE49-F238E27FC236}">
                <a16:creationId xmlns:a16="http://schemas.microsoft.com/office/drawing/2014/main" id="{FBEA13CD-ACC3-4BE8-8714-30443D7AD435}"/>
              </a:ext>
            </a:extLst>
          </p:cNvPr>
          <p:cNvCxnSpPr/>
          <p:nvPr/>
        </p:nvCxnSpPr>
        <p:spPr>
          <a:xfrm flipH="1">
            <a:off x="1268330" y="3784601"/>
            <a:ext cx="5589670" cy="7217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직선 연결선 996">
            <a:extLst>
              <a:ext uri="{FF2B5EF4-FFF2-40B4-BE49-F238E27FC236}">
                <a16:creationId xmlns:a16="http://schemas.microsoft.com/office/drawing/2014/main" id="{332616B7-DDD4-49AD-AA5B-9A12A2F06813}"/>
              </a:ext>
            </a:extLst>
          </p:cNvPr>
          <p:cNvCxnSpPr/>
          <p:nvPr/>
        </p:nvCxnSpPr>
        <p:spPr>
          <a:xfrm flipH="1">
            <a:off x="5020733" y="3966997"/>
            <a:ext cx="1837267" cy="21036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5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DD090-C6AE-4CB8-926A-B5A414141FB8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7C8D6-6149-47CE-9229-0649889A75A2}"/>
              </a:ext>
            </a:extLst>
          </p:cNvPr>
          <p:cNvSpPr txBox="1"/>
          <p:nvPr/>
        </p:nvSpPr>
        <p:spPr>
          <a:xfrm>
            <a:off x="617537" y="2311400"/>
            <a:ext cx="1727200" cy="379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잔차</a:t>
            </a:r>
            <a:r>
              <a:rPr lang="ko-KR" altLang="en-US" sz="1867" dirty="0"/>
              <a:t> 연결</a:t>
            </a:r>
          </a:p>
        </p:txBody>
      </p:sp>
      <p:pic>
        <p:nvPicPr>
          <p:cNvPr id="3074" name="Picture 2" descr="1) 트랜스포머(Transformer) - 딥 러닝을 이용한 자연어 처리 입문">
            <a:extLst>
              <a:ext uri="{FF2B5EF4-FFF2-40B4-BE49-F238E27FC236}">
                <a16:creationId xmlns:a16="http://schemas.microsoft.com/office/drawing/2014/main" id="{C43EA80D-5677-4E93-BCE8-4887A945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" y="3175000"/>
            <a:ext cx="2540000" cy="30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263D9-0AF7-4503-BA98-E061FF28A6D7}"/>
              </a:ext>
            </a:extLst>
          </p:cNvPr>
          <p:cNvSpPr txBox="1"/>
          <p:nvPr/>
        </p:nvSpPr>
        <p:spPr>
          <a:xfrm>
            <a:off x="3911600" y="2823706"/>
            <a:ext cx="7010400" cy="124162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67" dirty="0"/>
              <a:t>하위 층의 출력 </a:t>
            </a:r>
            <a:r>
              <a:rPr lang="ko-KR" altLang="en-US" sz="1867" dirty="0" err="1"/>
              <a:t>텐서를</a:t>
            </a:r>
            <a:r>
              <a:rPr lang="ko-KR" altLang="en-US" sz="1867" dirty="0"/>
              <a:t> 상위 층의 출력 </a:t>
            </a:r>
            <a:r>
              <a:rPr lang="ko-KR" altLang="en-US" sz="1867" dirty="0" err="1"/>
              <a:t>텐서에</a:t>
            </a:r>
            <a:r>
              <a:rPr lang="ko-KR" altLang="en-US" sz="1867" dirty="0"/>
              <a:t> 더해서 아래층의 표현이 네트워크 위쪽으로 흘러갈 수 있도록 하는 형태이다</a:t>
            </a:r>
            <a:r>
              <a:rPr lang="en-US" altLang="ko-KR" sz="1867" dirty="0"/>
              <a:t>. </a:t>
            </a:r>
          </a:p>
          <a:p>
            <a:pPr algn="just"/>
            <a:r>
              <a:rPr lang="ko-KR" altLang="en-US" sz="1867" dirty="0"/>
              <a:t>이는 하위 층에서 학습된 정보가 데이터 처리 과정에서 손실되는 것을 방지한다</a:t>
            </a:r>
            <a:r>
              <a:rPr lang="en-US" altLang="ko-KR" sz="1867" dirty="0"/>
              <a:t>.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357277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2253510"/>
            <a:ext cx="3867308" cy="7491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생성된 이미지가 공간적인 연속성을 가지도록 도와주며 픽셀의 격자 무늬가 과도하게 나타나는 것을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막아줌</a:t>
            </a: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일종의 규제 항으로 해석할 수 있음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변위 손실 정의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1C438568-13C6-4701-92B3-59F4C4A12611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5C09D19A-0E17-4BCA-9C02-F43106AF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A7D037-B02D-48CB-A53C-30A0184C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2" y="3205695"/>
            <a:ext cx="5191696" cy="93450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394466-0BB9-48B7-87BD-AF3ABBB015C0}"/>
              </a:ext>
            </a:extLst>
          </p:cNvPr>
          <p:cNvSpPr/>
          <p:nvPr/>
        </p:nvSpPr>
        <p:spPr>
          <a:xfrm>
            <a:off x="1117600" y="3073400"/>
            <a:ext cx="5537200" cy="12192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B7EE7-1725-44D5-9216-8033CF8492E4}"/>
              </a:ext>
            </a:extLst>
          </p:cNvPr>
          <p:cNvSpPr txBox="1"/>
          <p:nvPr/>
        </p:nvSpPr>
        <p:spPr>
          <a:xfrm>
            <a:off x="7207093" y="2326944"/>
            <a:ext cx="3867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최소화할 손실은 이 세 손실의 가중치 평균</a:t>
            </a:r>
          </a:p>
          <a:p>
            <a:endParaRPr lang="ko-KR" altLang="en-US" sz="1200" dirty="0"/>
          </a:p>
          <a:p>
            <a:r>
              <a:rPr lang="ko-KR" altLang="en-US" sz="1200" dirty="0"/>
              <a:t>콘텐츠 손실은 </a:t>
            </a:r>
            <a:r>
              <a:rPr lang="en-US" altLang="ko-KR" sz="1200" dirty="0"/>
              <a:t>block5_conv2 </a:t>
            </a:r>
            <a:r>
              <a:rPr lang="ko-KR" altLang="en-US" sz="1200" dirty="0"/>
              <a:t>층 하나만 사용해서 계산</a:t>
            </a:r>
          </a:p>
          <a:p>
            <a:endParaRPr lang="ko-KR" altLang="en-US" sz="1200" dirty="0"/>
          </a:p>
          <a:p>
            <a:r>
              <a:rPr lang="ko-KR" altLang="en-US" sz="1200" dirty="0"/>
              <a:t>스타일 손실을 계산하기 위해서는 하위 층과 상위 층에 걸쳐 여러 층을 사용</a:t>
            </a:r>
          </a:p>
          <a:p>
            <a:endParaRPr lang="ko-KR" altLang="en-US" sz="1200" dirty="0"/>
          </a:p>
          <a:p>
            <a:r>
              <a:rPr lang="ko-KR" altLang="en-US" sz="1200" dirty="0"/>
              <a:t>마지막에 총 변위 손실 추가</a:t>
            </a:r>
          </a:p>
          <a:p>
            <a:endParaRPr lang="ko-KR" altLang="en-US" sz="1200" dirty="0"/>
          </a:p>
          <a:p>
            <a:r>
              <a:rPr lang="ko-KR" altLang="en-US" sz="1200" dirty="0"/>
              <a:t>사용하는 스타일 참조 이미지와 콘텐츠 이미지에 따라 </a:t>
            </a:r>
            <a:r>
              <a:rPr lang="en-US" altLang="ko-KR" sz="1200" dirty="0" err="1"/>
              <a:t>content_weight</a:t>
            </a:r>
            <a:r>
              <a:rPr lang="en-US" altLang="ko-KR" sz="1200" dirty="0"/>
              <a:t> </a:t>
            </a:r>
            <a:r>
              <a:rPr lang="ko-KR" altLang="en-US" sz="1200" dirty="0"/>
              <a:t>계수를 조정하는 것이 좋음</a:t>
            </a:r>
          </a:p>
          <a:p>
            <a:endParaRPr lang="ko-KR" altLang="en-US" sz="1200" dirty="0"/>
          </a:p>
          <a:p>
            <a:r>
              <a:rPr lang="en-US" altLang="ko-KR" sz="1200" dirty="0" err="1"/>
              <a:t>content_weight</a:t>
            </a:r>
            <a:r>
              <a:rPr lang="ko-KR" altLang="en-US" sz="1200" dirty="0"/>
              <a:t>가 높으면 생성된 이미지에 타깃 콘텐츠가 더 많이 나타남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20E121-3B68-4311-9E8A-88FB183F7B8E}"/>
              </a:ext>
            </a:extLst>
          </p:cNvPr>
          <p:cNvCxnSpPr/>
          <p:nvPr/>
        </p:nvCxnSpPr>
        <p:spPr>
          <a:xfrm>
            <a:off x="6959600" y="365814"/>
            <a:ext cx="0" cy="60095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6B1268-504B-4FBA-B382-F3EBED681E23}"/>
              </a:ext>
            </a:extLst>
          </p:cNvPr>
          <p:cNvSpPr txBox="1"/>
          <p:nvPr/>
        </p:nvSpPr>
        <p:spPr>
          <a:xfrm>
            <a:off x="7366000" y="5200212"/>
            <a:ext cx="274145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전체 손실에 기여하는 콘텐츠 손실의 정도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2FEAF8E-E8E1-4EFF-AB96-5DFF85A0F9D2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6721059" y="4683543"/>
            <a:ext cx="1035883" cy="2539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직선 연결선 993">
            <a:extLst>
              <a:ext uri="{FF2B5EF4-FFF2-40B4-BE49-F238E27FC236}">
                <a16:creationId xmlns:a16="http://schemas.microsoft.com/office/drawing/2014/main" id="{59DFBDF5-852F-41F6-8DCA-26DEC3BE573C}"/>
              </a:ext>
            </a:extLst>
          </p:cNvPr>
          <p:cNvCxnSpPr/>
          <p:nvPr/>
        </p:nvCxnSpPr>
        <p:spPr>
          <a:xfrm>
            <a:off x="7112000" y="4292600"/>
            <a:ext cx="91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5047673" y="878775"/>
            <a:ext cx="36267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최소화할 최종 손실 정의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13B925A-B3C6-4E94-AFBD-6470D1B874B3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1B4E29B3-87F6-4006-83D3-AD8CD9339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D98C7B3-A8D5-42C5-A9D6-A06E3840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5181600" cy="442294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B5767F-DF72-45F7-8FAD-67AFD2BE5E33}"/>
              </a:ext>
            </a:extLst>
          </p:cNvPr>
          <p:cNvSpPr/>
          <p:nvPr/>
        </p:nvSpPr>
        <p:spPr>
          <a:xfrm>
            <a:off x="4775201" y="1600201"/>
            <a:ext cx="5696619" cy="4940335"/>
          </a:xfrm>
          <a:prstGeom prst="roundRect">
            <a:avLst>
              <a:gd name="adj" fmla="val 1180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5391A1-7336-42B9-9B25-361913985C5B}"/>
              </a:ext>
            </a:extLst>
          </p:cNvPr>
          <p:cNvGrpSpPr/>
          <p:nvPr/>
        </p:nvGrpSpPr>
        <p:grpSpPr>
          <a:xfrm>
            <a:off x="910834" y="185354"/>
            <a:ext cx="3531161" cy="6639138"/>
            <a:chOff x="3026644" y="328293"/>
            <a:chExt cx="5296742" cy="995870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BFC8335-C8A1-4004-A77B-367E9222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644" y="328293"/>
              <a:ext cx="5296742" cy="9958707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BC7873C-EB2D-41EA-ABD9-8276843508EB}"/>
                </a:ext>
              </a:extLst>
            </p:cNvPr>
            <p:cNvSpPr/>
            <p:nvPr/>
          </p:nvSpPr>
          <p:spPr>
            <a:xfrm>
              <a:off x="3026644" y="7886700"/>
              <a:ext cx="1850156" cy="30480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53945D-326C-41CC-ADB9-7FD35D661646}"/>
                </a:ext>
              </a:extLst>
            </p:cNvPr>
            <p:cNvSpPr/>
            <p:nvPr/>
          </p:nvSpPr>
          <p:spPr>
            <a:xfrm>
              <a:off x="3026644" y="1734866"/>
              <a:ext cx="1850156" cy="284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C40FCB-6BEF-463E-83D4-5D61FD727849}"/>
                </a:ext>
              </a:extLst>
            </p:cNvPr>
            <p:cNvSpPr/>
            <p:nvPr/>
          </p:nvSpPr>
          <p:spPr>
            <a:xfrm>
              <a:off x="3026644" y="2829583"/>
              <a:ext cx="1850156" cy="284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2AA3B9-5760-4AE7-93A8-C6BB60A2617B}"/>
                </a:ext>
              </a:extLst>
            </p:cNvPr>
            <p:cNvSpPr/>
            <p:nvPr/>
          </p:nvSpPr>
          <p:spPr>
            <a:xfrm>
              <a:off x="3026644" y="3918874"/>
              <a:ext cx="1850156" cy="284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25FC389-2F53-4802-B391-87540EECCE88}"/>
                </a:ext>
              </a:extLst>
            </p:cNvPr>
            <p:cNvSpPr/>
            <p:nvPr/>
          </p:nvSpPr>
          <p:spPr>
            <a:xfrm>
              <a:off x="3026644" y="5676900"/>
              <a:ext cx="1850156" cy="284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5BA072-2D00-4EBF-9D11-5A9BE79A286A}"/>
                </a:ext>
              </a:extLst>
            </p:cNvPr>
            <p:cNvSpPr/>
            <p:nvPr/>
          </p:nvSpPr>
          <p:spPr>
            <a:xfrm>
              <a:off x="3026644" y="7515883"/>
              <a:ext cx="1850156" cy="284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927489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3014088"/>
            <a:ext cx="2902108" cy="1077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게티스의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논문에서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L-BFGS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알고리즘을 사용하여 최적화를 수행함</a:t>
            </a: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딥드림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예제와 가장 크게 차이 나는 부분</a:t>
            </a: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L-BFGS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알고리즘은 싸이파이에 구현되어 있음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단계 설정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440AB1F-EF6F-43A6-A06A-05F8FE8673AE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5CD6AC4-1298-4AEA-8073-EB95A5F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2F1AE92-BA34-42EF-BE19-88891EF5BAA0}"/>
              </a:ext>
            </a:extLst>
          </p:cNvPr>
          <p:cNvSpPr txBox="1"/>
          <p:nvPr/>
        </p:nvSpPr>
        <p:spPr>
          <a:xfrm>
            <a:off x="1263493" y="4539153"/>
            <a:ext cx="3451671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67" dirty="0"/>
              <a:t>L-BFGS(Limited-memory BFGS):</a:t>
            </a:r>
          </a:p>
          <a:p>
            <a:r>
              <a:rPr lang="en-US" altLang="ko-KR" sz="1067" dirty="0"/>
              <a:t>BFGS </a:t>
            </a:r>
            <a:r>
              <a:rPr lang="ko-KR" altLang="en-US" sz="1067" dirty="0"/>
              <a:t>알고리즘을 제한된 메모리 공간에서 구현한 것 </a:t>
            </a:r>
            <a:endParaRPr lang="en-US" altLang="ko-KR" sz="1067" dirty="0"/>
          </a:p>
          <a:p>
            <a:r>
              <a:rPr lang="ko-KR" altLang="en-US" sz="1067" dirty="0"/>
              <a:t>머신 러닝 분야에서 널리 사용됨</a:t>
            </a:r>
            <a:endParaRPr lang="en-US" altLang="ko-KR" sz="1067" dirty="0"/>
          </a:p>
          <a:p>
            <a:endParaRPr lang="en-US" altLang="ko-KR" sz="1067" dirty="0"/>
          </a:p>
          <a:p>
            <a:r>
              <a:rPr lang="en-US" altLang="ko-KR" sz="1067" dirty="0"/>
              <a:t>BFGS </a:t>
            </a:r>
            <a:r>
              <a:rPr lang="ko-KR" altLang="en-US" sz="1067" dirty="0"/>
              <a:t>알고리즘은 의사 뉴턴 메서드</a:t>
            </a:r>
            <a:r>
              <a:rPr lang="en-US" altLang="ko-KR" sz="1067" dirty="0"/>
              <a:t>(quasi-Newton Method) </a:t>
            </a:r>
            <a:r>
              <a:rPr lang="ko-KR" altLang="en-US" sz="1067" dirty="0"/>
              <a:t>중 하나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480B91-88C4-430A-BB91-B0FDFA401B03}"/>
              </a:ext>
            </a:extLst>
          </p:cNvPr>
          <p:cNvSpPr/>
          <p:nvPr/>
        </p:nvSpPr>
        <p:spPr>
          <a:xfrm>
            <a:off x="2444311" y="3014088"/>
            <a:ext cx="1022508" cy="187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8B1E3-308F-49D1-958A-CFB9D5BA2736}"/>
              </a:ext>
            </a:extLst>
          </p:cNvPr>
          <p:cNvSpPr txBox="1"/>
          <p:nvPr/>
        </p:nvSpPr>
        <p:spPr>
          <a:xfrm>
            <a:off x="5181600" y="2253510"/>
            <a:ext cx="4978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제약 사항</a:t>
            </a:r>
            <a:endParaRPr lang="en-US" altLang="ko-KR" sz="1200" dirty="0"/>
          </a:p>
          <a:p>
            <a:endParaRPr lang="ko-KR" altLang="en-US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손실 함수의 값과 </a:t>
            </a:r>
            <a:r>
              <a:rPr lang="ko-KR" altLang="en-US" sz="1200" dirty="0" err="1"/>
              <a:t>그래디언트</a:t>
            </a:r>
            <a:r>
              <a:rPr lang="ko-KR" altLang="en-US" sz="1200" dirty="0"/>
              <a:t> 값을 별개의 함수로 전달해야 함</a:t>
            </a:r>
          </a:p>
          <a:p>
            <a:pPr marL="228611" indent="-228611">
              <a:buFont typeface="+mj-lt"/>
              <a:buAutoNum type="arabicPeriod"/>
            </a:pPr>
            <a:endParaRPr lang="ko-KR" altLang="en-US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이 함수는 </a:t>
            </a:r>
            <a:r>
              <a:rPr lang="en-US" altLang="ko-KR" sz="1200" dirty="0"/>
              <a:t>3D </a:t>
            </a:r>
            <a:r>
              <a:rPr lang="ko-KR" altLang="en-US" sz="1200" dirty="0"/>
              <a:t>이미지 배열이 아니라 </a:t>
            </a:r>
            <a:r>
              <a:rPr lang="en-US" altLang="ko-KR" sz="1200" dirty="0"/>
              <a:t>1</a:t>
            </a:r>
            <a:r>
              <a:rPr lang="ko-KR" altLang="en-US" sz="1200" dirty="0"/>
              <a:t>차원 벡터만 처리할 수 있음</a:t>
            </a:r>
          </a:p>
          <a:p>
            <a:endParaRPr lang="ko-KR" altLang="en-US" sz="1200" dirty="0"/>
          </a:p>
          <a:p>
            <a:r>
              <a:rPr lang="ko-KR" altLang="en-US" sz="1200" dirty="0"/>
              <a:t>두 계산 사이에 중복되는 계산이 많기 때문에 손실 함수의 값과 </a:t>
            </a:r>
            <a:r>
              <a:rPr lang="ko-KR" altLang="en-US" sz="1200" dirty="0" err="1"/>
              <a:t>그래디언트</a:t>
            </a:r>
            <a:r>
              <a:rPr lang="ko-KR" altLang="en-US" sz="1200" dirty="0"/>
              <a:t> 값을 따로 계산하는 것은 비효율적</a:t>
            </a:r>
          </a:p>
          <a:p>
            <a:endParaRPr lang="ko-KR" altLang="en-US" sz="1200" dirty="0"/>
          </a:p>
          <a:p>
            <a:r>
              <a:rPr lang="ko-KR" altLang="en-US" sz="1200" dirty="0"/>
              <a:t>한꺼번에 계산하는 것보다 거의 두 배 가량 느림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DE3B10-40EF-4545-A545-70BCDA3B6577}"/>
              </a:ext>
            </a:extLst>
          </p:cNvPr>
          <p:cNvSpPr txBox="1"/>
          <p:nvPr/>
        </p:nvSpPr>
        <p:spPr>
          <a:xfrm>
            <a:off x="5195455" y="4749801"/>
            <a:ext cx="555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손실과 </a:t>
            </a:r>
            <a:r>
              <a:rPr lang="ko-KR" altLang="en-US" sz="1200" dirty="0" err="1"/>
              <a:t>그래디언트</a:t>
            </a:r>
            <a:r>
              <a:rPr lang="ko-KR" altLang="en-US" sz="1200" dirty="0"/>
              <a:t> 값을 동시에 계산하는 </a:t>
            </a:r>
            <a:r>
              <a:rPr lang="en-US" altLang="ko-KR" sz="1200" dirty="0"/>
              <a:t>Evaluator</a:t>
            </a:r>
            <a:r>
              <a:rPr lang="ko-KR" altLang="en-US" sz="1200" dirty="0"/>
              <a:t>란 이름의 클래스 생성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처음 호출할 때 손실 값을 반환하면서 다음 호출을 위해 </a:t>
            </a:r>
            <a:r>
              <a:rPr lang="ko-KR" altLang="en-US" sz="1200" dirty="0" err="1"/>
              <a:t>그래디언트를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캐싱</a:t>
            </a:r>
            <a:endParaRPr lang="ko-KR" altLang="en-US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B2A581-87FD-42A3-ABD4-172DAA5D3190}"/>
              </a:ext>
            </a:extLst>
          </p:cNvPr>
          <p:cNvSpPr/>
          <p:nvPr/>
        </p:nvSpPr>
        <p:spPr>
          <a:xfrm>
            <a:off x="5089611" y="2019471"/>
            <a:ext cx="4978400" cy="231105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71991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경사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단계 설정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EF12EFC8-A994-4C01-942F-732DA410555B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B6D70310-5C79-4576-BEDA-B4845514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795C097-14D7-4AEC-BDC0-9502C6A1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279350"/>
            <a:ext cx="3708400" cy="4009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7666B-49E0-4BF7-AF8E-65CECCF5A063}"/>
              </a:ext>
            </a:extLst>
          </p:cNvPr>
          <p:cNvSpPr txBox="1"/>
          <p:nvPr/>
        </p:nvSpPr>
        <p:spPr>
          <a:xfrm>
            <a:off x="5537200" y="1022711"/>
            <a:ext cx="4565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/>
              </a:rPr>
              <a:t>싸이파이 </a:t>
            </a:r>
            <a:r>
              <a:rPr lang="en-US" altLang="ko-KR" sz="2400" dirty="0">
                <a:solidFill>
                  <a:srgbClr val="000000"/>
                </a:solidFill>
                <a:latin typeface="Helvetica Neue"/>
              </a:rPr>
              <a:t>L-BFGS </a:t>
            </a:r>
            <a:r>
              <a:rPr lang="ko-KR" altLang="en-US" sz="2400" dirty="0">
                <a:solidFill>
                  <a:srgbClr val="000000"/>
                </a:solidFill>
                <a:latin typeface="Helvetica Neue"/>
              </a:rPr>
              <a:t>알고리즘을 사용하여 경사 </a:t>
            </a:r>
            <a:r>
              <a:rPr lang="ko-KR" altLang="en-US" sz="2400" dirty="0" err="1">
                <a:solidFill>
                  <a:srgbClr val="000000"/>
                </a:solidFill>
                <a:latin typeface="Helvetica Neue"/>
              </a:rPr>
              <a:t>하강법</a:t>
            </a:r>
            <a:r>
              <a:rPr lang="ko-KR" altLang="en-US" sz="2400" dirty="0">
                <a:solidFill>
                  <a:srgbClr val="000000"/>
                </a:solidFill>
                <a:latin typeface="Helvetica Neue"/>
              </a:rPr>
              <a:t> 단계 수행</a:t>
            </a:r>
            <a:endParaRPr lang="ko-KR" altLang="en-US" sz="24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B4A1CD-7A56-4FD5-8186-E9B318BC12B6}"/>
              </a:ext>
            </a:extLst>
          </p:cNvPr>
          <p:cNvCxnSpPr/>
          <p:nvPr/>
        </p:nvCxnSpPr>
        <p:spPr>
          <a:xfrm>
            <a:off x="5283200" y="838200"/>
            <a:ext cx="0" cy="5638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515F162D-7675-427A-8775-8F7001F89BA6}"/>
              </a:ext>
            </a:extLst>
          </p:cNvPr>
          <p:cNvGrpSpPr/>
          <p:nvPr/>
        </p:nvGrpSpPr>
        <p:grpSpPr>
          <a:xfrm>
            <a:off x="5537200" y="1955800"/>
            <a:ext cx="246981" cy="63670"/>
            <a:chOff x="1895238" y="4566427"/>
            <a:chExt cx="370471" cy="95505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AAE7FD66-F841-494C-82EC-8F75C95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560A28D-1094-4B16-988E-C4A89DFED06B}"/>
              </a:ext>
            </a:extLst>
          </p:cNvPr>
          <p:cNvSpPr txBox="1"/>
          <p:nvPr/>
        </p:nvSpPr>
        <p:spPr>
          <a:xfrm>
            <a:off x="5537201" y="2300132"/>
            <a:ext cx="2939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알고리즘 반복마다 생성된 이미지 저장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0FC44F2-C04D-4198-AECD-424710B5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616200"/>
            <a:ext cx="5236429" cy="29219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44EA31-FF06-4BA8-816A-7E093A17B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199586"/>
            <a:ext cx="206375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생성된 이미지 확인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440AB1F-EF6F-43A6-A06A-05F8FE8673AE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5CD6AC4-1298-4AEA-8073-EB95A5F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63AAF3-751E-4286-8635-D4E6CD53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2" y="2159001"/>
            <a:ext cx="4912218" cy="1615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A9694F-C9F5-4BD6-89C7-A3193AC27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40"/>
          <a:stretch/>
        </p:blipFill>
        <p:spPr>
          <a:xfrm>
            <a:off x="7416800" y="4401127"/>
            <a:ext cx="1714500" cy="1739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6B13BA-DD5C-4162-AFA6-C3999DAFA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03" b="34038"/>
          <a:stretch/>
        </p:blipFill>
        <p:spPr>
          <a:xfrm>
            <a:off x="4270593" y="4413827"/>
            <a:ext cx="1714500" cy="1739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2D5E2-F8FC-4FA6-979B-55426DAF0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75"/>
          <a:stretch/>
        </p:blipFill>
        <p:spPr>
          <a:xfrm>
            <a:off x="1363891" y="4413827"/>
            <a:ext cx="1714500" cy="1727200"/>
          </a:xfrm>
          <a:prstGeom prst="rect">
            <a:avLst/>
          </a:prstGeom>
        </p:spPr>
      </p:pic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B3FF8B16-40A7-47A5-8E1D-3E7BDAE30E15}"/>
              </a:ext>
            </a:extLst>
          </p:cNvPr>
          <p:cNvSpPr/>
          <p:nvPr/>
        </p:nvSpPr>
        <p:spPr>
          <a:xfrm>
            <a:off x="6603965" y="5109533"/>
            <a:ext cx="323088" cy="323088"/>
          </a:xfrm>
          <a:prstGeom prst="chevr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966F84BF-A236-4C7A-B56C-C2AF1C0BC8B5}"/>
              </a:ext>
            </a:extLst>
          </p:cNvPr>
          <p:cNvSpPr/>
          <p:nvPr/>
        </p:nvSpPr>
        <p:spPr>
          <a:xfrm>
            <a:off x="3326140" y="4966277"/>
            <a:ext cx="609600" cy="609600"/>
          </a:xfrm>
          <a:prstGeom prst="mathPlus">
            <a:avLst>
              <a:gd name="adj1" fmla="val 2049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36831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667" y="1184815"/>
            <a:ext cx="8457143" cy="820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734" b="1" kern="0" spc="2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71748" y="2209800"/>
            <a:ext cx="246981" cy="63670"/>
            <a:chOff x="8957622" y="5478232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500000">
              <a:off x="8957622" y="5478232"/>
              <a:ext cx="370471" cy="955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BAE0F5-53AF-4E37-94D2-BE33F9B0F488}"/>
              </a:ext>
            </a:extLst>
          </p:cNvPr>
          <p:cNvSpPr txBox="1"/>
          <p:nvPr/>
        </p:nvSpPr>
        <p:spPr>
          <a:xfrm>
            <a:off x="6416473" y="2717799"/>
            <a:ext cx="47074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잘 작동하는 조건</a:t>
            </a:r>
            <a:r>
              <a:rPr lang="en-US" altLang="ko-KR" sz="1200" dirty="0"/>
              <a:t>:</a:t>
            </a:r>
          </a:p>
          <a:p>
            <a:endParaRPr lang="en-US" altLang="ko-KR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스타일 이미지의 텍스처가 두드러지고 비슷한 패턴이 많을 때</a:t>
            </a:r>
          </a:p>
          <a:p>
            <a:pPr marL="228611" indent="-228611">
              <a:buFont typeface="+mj-lt"/>
              <a:buAutoNum type="arabicPeriod"/>
            </a:pPr>
            <a:endParaRPr lang="ko-KR" altLang="en-US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콘텐츠 타깃을 알아 보기 위해 수준 높은 이해가 필요하지 않을 때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일반적으로 인물 사진의 스타일을 다른 인물 사진으로 옮기는 것같이 아주 추상적인 기교는 만들지 못함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>
                <a:latin typeface="-apple-system"/>
              </a:rPr>
              <a:t>어떤 이미지가 주어졌을 때 이 작은 </a:t>
            </a:r>
            <a:r>
              <a:rPr lang="ko-KR" altLang="en-US" sz="1200" dirty="0" err="1">
                <a:latin typeface="-apple-system"/>
              </a:rPr>
              <a:t>컨브넷을</a:t>
            </a:r>
            <a:r>
              <a:rPr lang="ko-KR" altLang="en-US" sz="1200" dirty="0">
                <a:latin typeface="-apple-system"/>
              </a:rPr>
              <a:t> 통과시켜 스타일을 변환시킬 수 있음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67C8A3-10CF-440B-B4C5-5A3344D71310}"/>
              </a:ext>
            </a:extLst>
          </p:cNvPr>
          <p:cNvSpPr txBox="1"/>
          <p:nvPr/>
        </p:nvSpPr>
        <p:spPr>
          <a:xfrm>
            <a:off x="898729" y="2810133"/>
            <a:ext cx="4876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스타일 </a:t>
            </a:r>
            <a:r>
              <a:rPr lang="ko-KR" altLang="en-US" sz="1200" dirty="0" err="1"/>
              <a:t>트랜스퍼는</a:t>
            </a:r>
            <a:r>
              <a:rPr lang="ko-KR" altLang="en-US" sz="1200" dirty="0"/>
              <a:t> 참조 이미지의 스타일을 적용하면서 타깃 이미지의 콘텐츠를 보존하여 새로운 이미지를 만드는 방법</a:t>
            </a:r>
          </a:p>
          <a:p>
            <a:endParaRPr lang="ko-KR" altLang="en-US" sz="1200" dirty="0"/>
          </a:p>
          <a:p>
            <a:r>
              <a:rPr lang="ko-KR" altLang="en-US" sz="1200" dirty="0"/>
              <a:t>콘텐츠는 </a:t>
            </a:r>
            <a:r>
              <a:rPr lang="ko-KR" altLang="en-US" sz="1200" dirty="0" err="1"/>
              <a:t>컨브넷</a:t>
            </a:r>
            <a:r>
              <a:rPr lang="ko-KR" altLang="en-US" sz="1200" dirty="0"/>
              <a:t> 상위 층의 활성화에서 얻을 수 있음</a:t>
            </a:r>
          </a:p>
          <a:p>
            <a:endParaRPr lang="ko-KR" altLang="en-US" sz="1200" dirty="0"/>
          </a:p>
          <a:p>
            <a:r>
              <a:rPr lang="ko-KR" altLang="en-US" sz="1200" dirty="0"/>
              <a:t>스타일은 여러 </a:t>
            </a:r>
            <a:r>
              <a:rPr lang="ko-KR" altLang="en-US" sz="1200" dirty="0" err="1"/>
              <a:t>컨브넷</a:t>
            </a:r>
            <a:r>
              <a:rPr lang="ko-KR" altLang="en-US" sz="1200" dirty="0"/>
              <a:t> 층의 활성화 안에 내재된 상관관계에서 얻을 수 있음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딥러닝에서는</a:t>
            </a:r>
            <a:r>
              <a:rPr lang="ko-KR" altLang="en-US" sz="1200" dirty="0"/>
              <a:t> 사전 훈련된 </a:t>
            </a:r>
            <a:r>
              <a:rPr lang="ko-KR" altLang="en-US" sz="1200" dirty="0" err="1"/>
              <a:t>컨브넷으로</a:t>
            </a:r>
            <a:r>
              <a:rPr lang="ko-KR" altLang="en-US" sz="1200" dirty="0"/>
              <a:t> 손실을 정의하고 이 손실을 최적화하는 과정으로 스타일 </a:t>
            </a:r>
            <a:r>
              <a:rPr lang="ko-KR" altLang="en-US" sz="1200" dirty="0" err="1"/>
              <a:t>트랜스퍼를</a:t>
            </a:r>
            <a:r>
              <a:rPr lang="ko-KR" altLang="en-US" sz="1200" dirty="0"/>
              <a:t> 구성할 수 있음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이런 기본 아이디어에서 출발하여 다양한 변종과 개선이 가능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9744" y="4489255"/>
            <a:ext cx="563758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변형 </a:t>
            </a:r>
            <a:r>
              <a:rPr lang="ko-KR" altLang="en-US" sz="2600" kern="0" spc="333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오토인코더를</a:t>
            </a:r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사용한 이미지 생성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8.4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622800" y="1661062"/>
            <a:ext cx="2748172" cy="913199"/>
            <a:chOff x="5982077" y="3748543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982077" y="3748543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6444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7332" y="1097579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32000" y="3033617"/>
          <a:ext cx="4128000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이미지의 잠재 공간에서 샘플링하기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0952" y="2128141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032000" y="3688751"/>
          <a:ext cx="4128000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이미지 변형을 위한 개념 벡터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031608" y="4343885"/>
          <a:ext cx="4128784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변이형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Times New Roman"/>
                        </a:rPr>
                        <a:t>오토인코더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9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263492" y="2362201"/>
            <a:ext cx="8947308" cy="1774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현재 가장 인기 있고 성공적으로 창조적 </a:t>
            </a:r>
            <a:r>
              <a:rPr lang="en-US" altLang="ko-KR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AI </a:t>
            </a:r>
            <a:r>
              <a:rPr lang="ko-KR" altLang="en-US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애플리케이션을 만들 수 있는 방법</a:t>
            </a:r>
          </a:p>
          <a:p>
            <a:endParaRPr lang="ko-KR" altLang="en-US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-&gt; </a:t>
            </a:r>
            <a:r>
              <a:rPr lang="ko-KR" altLang="en-US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이미지의 잠재 공간에서 샘플링해서 완전히 새로운 이미지나 기존 이미지를 변형</a:t>
            </a:r>
          </a:p>
          <a:p>
            <a:endParaRPr lang="en-US" altLang="ko-KR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altLang="ko-KR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ko-KR" altLang="en-US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600" u="sng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주요 기법</a:t>
            </a:r>
            <a:endParaRPr lang="en-US" altLang="ko-KR" sz="1600" u="sng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ko-KR" altLang="en-US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이미지 생성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63492" y="184874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86FD76-7B23-4F76-B1DB-C168423BDA79}"/>
              </a:ext>
            </a:extLst>
          </p:cNvPr>
          <p:cNvSpPr txBox="1"/>
          <p:nvPr/>
        </p:nvSpPr>
        <p:spPr>
          <a:xfrm>
            <a:off x="1386982" y="5715000"/>
            <a:ext cx="7807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VAE</a:t>
            </a:r>
            <a:r>
              <a:rPr lang="ko-KR" altLang="en-US" sz="1200" dirty="0"/>
              <a:t>와 </a:t>
            </a:r>
            <a:r>
              <a:rPr lang="en-US" altLang="ko-KR" sz="1200" dirty="0"/>
              <a:t>GAN</a:t>
            </a:r>
            <a:r>
              <a:rPr lang="ko-KR" altLang="en-US" sz="1200" dirty="0"/>
              <a:t>을 이용하여 사진 뿐만 아니라 소리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또는 텍스트의 잠재 공간도 만들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9BDFCB-9FBD-49A1-B7D5-919750DD21A9}"/>
              </a:ext>
            </a:extLst>
          </p:cNvPr>
          <p:cNvSpPr txBox="1"/>
          <p:nvPr/>
        </p:nvSpPr>
        <p:spPr>
          <a:xfrm>
            <a:off x="6553200" y="4038600"/>
            <a:ext cx="4673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적대적 생성 네트워크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(Generative Adversarial Networks, GAN)</a:t>
            </a: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매우 실제 같은 이미지를 </a:t>
            </a: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만듬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여기에서 만든 잠재 공간은 구조적이거나 연속성이 없을 수 있음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D93573-1890-4CC5-A22A-1619C4E9F60F}"/>
              </a:ext>
            </a:extLst>
          </p:cNvPr>
          <p:cNvSpPr txBox="1"/>
          <p:nvPr/>
        </p:nvSpPr>
        <p:spPr>
          <a:xfrm>
            <a:off x="1263492" y="4038601"/>
            <a:ext cx="43753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변이형 </a:t>
            </a: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오토인코더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(Variational </a:t>
            </a:r>
            <a:r>
              <a:rPr lang="en-US" altLang="ko-KR" sz="12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AutoEncoders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VAE)</a:t>
            </a: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구조적인 잠재 공간을 학습하는 데 뛰어남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이 공간에서 특정 방향은 데이터에서 의미 있는 변화의 방향을 인코딩함</a:t>
            </a:r>
          </a:p>
          <a:p>
            <a:endParaRPr lang="en-US" altLang="ko-KR" sz="12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E2F4ACC-9735-474D-AF8C-BD004464EEB5}"/>
              </a:ext>
            </a:extLst>
          </p:cNvPr>
          <p:cNvSpPr/>
          <p:nvPr/>
        </p:nvSpPr>
        <p:spPr>
          <a:xfrm>
            <a:off x="1016000" y="3429000"/>
            <a:ext cx="10363200" cy="20828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07A3756-78FE-4AF3-B047-78B1B0E5288A}"/>
              </a:ext>
            </a:extLst>
          </p:cNvPr>
          <p:cNvCxnSpPr>
            <a:stCxn id="11" idx="2"/>
          </p:cNvCxnSpPr>
          <p:nvPr/>
        </p:nvCxnSpPr>
        <p:spPr>
          <a:xfrm>
            <a:off x="5737146" y="4136598"/>
            <a:ext cx="3254" cy="10196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25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125233" y="2781890"/>
            <a:ext cx="3664108" cy="7491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이미지 생성의 핵심 아이디어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</a:t>
            </a:r>
          </a:p>
          <a:p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각 포인트가 실제와 같은 이미지로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매핑될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수 있는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저차원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잠재 공간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벡터 공간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의 표현을 만드는 것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968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이미지의 잠재 공간에서 샘플링하기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2327148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C0456F-F771-4384-A42F-6B97B50860E8}"/>
              </a:ext>
            </a:extLst>
          </p:cNvPr>
          <p:cNvSpPr txBox="1"/>
          <p:nvPr/>
        </p:nvSpPr>
        <p:spPr>
          <a:xfrm>
            <a:off x="5181600" y="2751892"/>
            <a:ext cx="5738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디코더</a:t>
            </a:r>
            <a:r>
              <a:rPr lang="en-US" altLang="ko-KR" sz="1200" dirty="0"/>
              <a:t>(VAE) / </a:t>
            </a:r>
            <a:r>
              <a:rPr lang="ko-KR" altLang="en-US" sz="1200" dirty="0"/>
              <a:t>생성자</a:t>
            </a:r>
            <a:r>
              <a:rPr lang="en-US" altLang="ko-KR" sz="1200" dirty="0"/>
              <a:t>(GAN)</a:t>
            </a:r>
          </a:p>
          <a:p>
            <a:endParaRPr lang="en-US" altLang="ko-KR" sz="1200" dirty="0"/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/>
              <a:t>잠재 공간의 한 포인트를 입력으로 받아 이미지</a:t>
            </a:r>
            <a:r>
              <a:rPr lang="en-US" altLang="ko-KR" sz="1200" dirty="0"/>
              <a:t>(</a:t>
            </a:r>
            <a:r>
              <a:rPr lang="ko-KR" altLang="en-US" sz="1200" dirty="0"/>
              <a:t>픽셀의 그리드</a:t>
            </a:r>
            <a:r>
              <a:rPr lang="en-US" altLang="ko-KR" sz="1200" dirty="0"/>
              <a:t>)</a:t>
            </a:r>
            <a:r>
              <a:rPr lang="ko-KR" altLang="en-US" sz="1200" dirty="0"/>
              <a:t>를 출력하는 모듈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/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/>
              <a:t>잠재 공간에서 포인트 하나를 특정하거나 무작위로 </a:t>
            </a:r>
            <a:r>
              <a:rPr lang="ko-KR" altLang="en-US" sz="1200" dirty="0" err="1"/>
              <a:t>샘플링할</a:t>
            </a:r>
            <a:r>
              <a:rPr lang="ko-KR" altLang="en-US" sz="1200" dirty="0"/>
              <a:t> 수 있음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7DC3175-FF89-4F90-BC19-D52BB8AA6F4E}"/>
              </a:ext>
            </a:extLst>
          </p:cNvPr>
          <p:cNvSpPr/>
          <p:nvPr/>
        </p:nvSpPr>
        <p:spPr>
          <a:xfrm>
            <a:off x="1386982" y="5337967"/>
            <a:ext cx="1305418" cy="71814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D3DE4F-921D-4F07-9D0B-C286C6958A08}"/>
              </a:ext>
            </a:extLst>
          </p:cNvPr>
          <p:cNvSpPr/>
          <p:nvPr/>
        </p:nvSpPr>
        <p:spPr>
          <a:xfrm>
            <a:off x="4069768" y="5189039"/>
            <a:ext cx="1305418" cy="10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06B8EC-4A7E-469B-BB37-47468CB04B92}"/>
              </a:ext>
            </a:extLst>
          </p:cNvPr>
          <p:cNvSpPr/>
          <p:nvPr/>
        </p:nvSpPr>
        <p:spPr>
          <a:xfrm>
            <a:off x="4978400" y="5513342"/>
            <a:ext cx="101600" cy="1016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DCE313-7A83-4C49-8641-EB1DFFD8C2F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692400" y="5697039"/>
            <a:ext cx="137736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49019-65A7-4890-88CC-B02150CC8B9B}"/>
              </a:ext>
            </a:extLst>
          </p:cNvPr>
          <p:cNvSpPr/>
          <p:nvPr/>
        </p:nvSpPr>
        <p:spPr>
          <a:xfrm>
            <a:off x="6096000" y="5410200"/>
            <a:ext cx="101600" cy="5588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4DEF24-9E6F-43CF-BC4D-2C24426C7833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5080000" y="5564142"/>
            <a:ext cx="1016000" cy="1254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1D2576-B348-40E4-B842-EB299DC788AF}"/>
              </a:ext>
            </a:extLst>
          </p:cNvPr>
          <p:cNvSpPr/>
          <p:nvPr/>
        </p:nvSpPr>
        <p:spPr>
          <a:xfrm>
            <a:off x="6763313" y="5366839"/>
            <a:ext cx="1574800" cy="660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ysClr val="windowText" lastClr="000000"/>
                </a:solidFill>
              </a:rPr>
              <a:t>디코더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생성자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08041C-0706-4835-8C35-FCF72D375243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6197600" y="5689601"/>
            <a:ext cx="565713" cy="74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712C05-F0CF-4106-8509-94A8FC0E9B14}"/>
              </a:ext>
            </a:extLst>
          </p:cNvPr>
          <p:cNvSpPr/>
          <p:nvPr/>
        </p:nvSpPr>
        <p:spPr>
          <a:xfrm>
            <a:off x="9499600" y="5265239"/>
            <a:ext cx="1066800" cy="86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합성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이미지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F5BAAF-A314-4FFB-9214-09431475C7C8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8338113" y="5697039"/>
            <a:ext cx="116148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778CA4-0C41-4F17-A821-DD0FC73BC4F7}"/>
              </a:ext>
            </a:extLst>
          </p:cNvPr>
          <p:cNvSpPr txBox="1"/>
          <p:nvPr/>
        </p:nvSpPr>
        <p:spPr>
          <a:xfrm>
            <a:off x="9118600" y="4428697"/>
            <a:ext cx="218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이미지 공간으로 매핑하여 이전에 본 적 없는 이미지 생성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CE3ACE-0DD8-4C05-9985-6846347F899B}"/>
              </a:ext>
            </a:extLst>
          </p:cNvPr>
          <p:cNvCxnSpPr>
            <a:cxnSpLocks/>
          </p:cNvCxnSpPr>
          <p:nvPr/>
        </p:nvCxnSpPr>
        <p:spPr>
          <a:xfrm>
            <a:off x="10210800" y="4936052"/>
            <a:ext cx="0" cy="202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9E78D181-6945-4B5B-BE8B-FDD2183AA9E6}"/>
              </a:ext>
            </a:extLst>
          </p:cNvPr>
          <p:cNvSpPr txBox="1"/>
          <p:nvPr/>
        </p:nvSpPr>
        <p:spPr>
          <a:xfrm>
            <a:off x="4010102" y="4909640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이미지의 잠재 공간</a:t>
            </a:r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695F830F-47A9-4FE5-950E-DCD00BE23E8E}"/>
              </a:ext>
            </a:extLst>
          </p:cNvPr>
          <p:cNvSpPr txBox="1"/>
          <p:nvPr/>
        </p:nvSpPr>
        <p:spPr>
          <a:xfrm>
            <a:off x="6096000" y="4644140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잠재 공간의 한 벡터</a:t>
            </a: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DC89F1CF-CBEE-4C83-982B-E0E83E01C4EA}"/>
              </a:ext>
            </a:extLst>
          </p:cNvPr>
          <p:cNvCxnSpPr/>
          <p:nvPr/>
        </p:nvCxnSpPr>
        <p:spPr>
          <a:xfrm flipH="1">
            <a:off x="6197600" y="4936052"/>
            <a:ext cx="152400" cy="401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9" name="그룹 1008">
            <a:extLst>
              <a:ext uri="{FF2B5EF4-FFF2-40B4-BE49-F238E27FC236}">
                <a16:creationId xmlns:a16="http://schemas.microsoft.com/office/drawing/2014/main" id="{59201B88-91E2-403B-915D-482E12BF5D1E}"/>
              </a:ext>
            </a:extLst>
          </p:cNvPr>
          <p:cNvGrpSpPr/>
          <p:nvPr/>
        </p:nvGrpSpPr>
        <p:grpSpPr>
          <a:xfrm>
            <a:off x="1080525" y="2577475"/>
            <a:ext cx="6261860" cy="3624819"/>
            <a:chOff x="1711896" y="3870330"/>
            <a:chExt cx="9392790" cy="543722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8F0D52A-0023-446A-9442-95EFDA20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1896" y="4199846"/>
              <a:ext cx="9392790" cy="5107713"/>
            </a:xfrm>
            <a:prstGeom prst="rect">
              <a:avLst/>
            </a:prstGeom>
          </p:spPr>
        </p:pic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242B13D6-92BD-45C9-A654-494A6ED11125}"/>
                </a:ext>
              </a:extLst>
            </p:cNvPr>
            <p:cNvSpPr txBox="1"/>
            <p:nvPr/>
          </p:nvSpPr>
          <p:spPr>
            <a:xfrm>
              <a:off x="1874391" y="3870330"/>
              <a:ext cx="4552400" cy="41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VAE</a:t>
              </a:r>
              <a:r>
                <a:rPr lang="ko-KR" altLang="en-US" sz="1200" dirty="0"/>
                <a:t>를 사용하여 생성한 얼굴의 연속 공간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5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1DBC5-1D0A-4229-B4E9-E08918E53057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함수형 </a:t>
            </a:r>
            <a:r>
              <a:rPr lang="en-US" altLang="ko-KR" sz="2400" b="1" dirty="0"/>
              <a:t>API</a:t>
            </a:r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D3F7C-5B68-4906-91C3-6CEF58A8CC93}"/>
              </a:ext>
            </a:extLst>
          </p:cNvPr>
          <p:cNvSpPr txBox="1"/>
          <p:nvPr/>
        </p:nvSpPr>
        <p:spPr>
          <a:xfrm>
            <a:off x="457200" y="23114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직접 </a:t>
            </a:r>
            <a:r>
              <a:rPr lang="ko-KR" altLang="en-US" sz="1600" dirty="0" err="1"/>
              <a:t>텐서들의</a:t>
            </a:r>
            <a:r>
              <a:rPr lang="ko-KR" altLang="en-US" sz="1600" dirty="0"/>
              <a:t> 입출력을 다룬다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함수처럼 층을 사용하여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출력한다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4D7AC8-512E-4821-A3A5-76543A4E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463801"/>
            <a:ext cx="6604922" cy="4109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82F82-71B0-46C7-9C5D-4597F4C2C744}"/>
              </a:ext>
            </a:extLst>
          </p:cNvPr>
          <p:cNvSpPr txBox="1"/>
          <p:nvPr/>
        </p:nvSpPr>
        <p:spPr>
          <a:xfrm>
            <a:off x="5486400" y="212995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코드 참조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4C39F-5D07-48E9-8560-01222CFCD737}"/>
              </a:ext>
            </a:extLst>
          </p:cNvPr>
          <p:cNvSpPr txBox="1"/>
          <p:nvPr/>
        </p:nvSpPr>
        <p:spPr>
          <a:xfrm>
            <a:off x="5410200" y="3182779"/>
            <a:ext cx="8128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925FC-D177-40F9-AF58-1818F8EBD0F8}"/>
              </a:ext>
            </a:extLst>
          </p:cNvPr>
          <p:cNvSpPr txBox="1"/>
          <p:nvPr/>
        </p:nvSpPr>
        <p:spPr>
          <a:xfrm>
            <a:off x="5410200" y="3623270"/>
            <a:ext cx="8128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7288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63084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7776586" y="2666747"/>
            <a:ext cx="3501014" cy="42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잠재 공간이나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임베딩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공간이 주어졌을 때 이 공간의 어떤 방향은 원본 데이터의 흥미로운 변화를 인코딩한 축</a:t>
            </a:r>
            <a:endParaRPr 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7776586" y="1207378"/>
            <a:ext cx="299994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이미지 변형을 위한</a:t>
            </a:r>
            <a:endParaRPr lang="en-US" altLang="ko-KR" sz="2400" dirty="0">
              <a:solidFill>
                <a:srgbClr val="000000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개념 벡터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776586" y="2305338"/>
            <a:ext cx="246981" cy="63670"/>
            <a:chOff x="12122079" y="4566427"/>
            <a:chExt cx="370471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22079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C0B67A-28D3-4171-8D5B-BA8B39E12D93}"/>
              </a:ext>
            </a:extLst>
          </p:cNvPr>
          <p:cNvSpPr txBox="1"/>
          <p:nvPr/>
        </p:nvSpPr>
        <p:spPr>
          <a:xfrm>
            <a:off x="914400" y="2602169"/>
            <a:ext cx="5232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u="sng" dirty="0"/>
              <a:t>얼굴 이미지에 대한 잠재 공간의 웃음 벡터</a:t>
            </a:r>
            <a:endParaRPr lang="en-US" altLang="ko-KR" sz="1200" u="sng" dirty="0"/>
          </a:p>
          <a:p>
            <a:endParaRPr lang="ko-KR" altLang="en-US" sz="1200" dirty="0"/>
          </a:p>
          <a:p>
            <a:r>
              <a:rPr lang="en-US" altLang="ko-KR" sz="1200" dirty="0"/>
              <a:t>z </a:t>
            </a:r>
            <a:r>
              <a:rPr lang="ko-KR" altLang="en-US" sz="1200" dirty="0"/>
              <a:t>포인트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얼굴의 </a:t>
            </a:r>
            <a:r>
              <a:rPr lang="ko-KR" altLang="en-US" sz="1200" dirty="0" err="1"/>
              <a:t>임베딩된</a:t>
            </a:r>
            <a:r>
              <a:rPr lang="ko-KR" altLang="en-US" sz="1200" dirty="0"/>
              <a:t> 표현</a:t>
            </a:r>
          </a:p>
          <a:p>
            <a:endParaRPr lang="ko-KR" altLang="en-US" sz="1200" dirty="0"/>
          </a:p>
          <a:p>
            <a:r>
              <a:rPr lang="en-US" altLang="ko-KR" sz="1200" dirty="0"/>
              <a:t>z + s </a:t>
            </a:r>
            <a:r>
              <a:rPr lang="ko-KR" altLang="en-US" sz="1200" dirty="0"/>
              <a:t>포인트</a:t>
            </a:r>
            <a:r>
              <a:rPr lang="en-US" altLang="ko-KR" sz="1200" dirty="0"/>
              <a:t>: </a:t>
            </a:r>
            <a:r>
              <a:rPr lang="ko-KR" altLang="en-US" sz="1200" dirty="0"/>
              <a:t>같은 얼굴이 웃고 있는 표현을 </a:t>
            </a:r>
            <a:r>
              <a:rPr lang="ko-KR" altLang="en-US" sz="1200" dirty="0" err="1"/>
              <a:t>임베딩한</a:t>
            </a:r>
            <a:r>
              <a:rPr lang="ko-KR" altLang="en-US" sz="1200" dirty="0"/>
              <a:t> 것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84E15A-38DB-4BA9-9CE7-8671BC2D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48788"/>
            <a:ext cx="4857750" cy="2000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BE7FAE-D5E6-4016-B79B-CCE841ADF056}"/>
              </a:ext>
            </a:extLst>
          </p:cNvPr>
          <p:cNvSpPr txBox="1"/>
          <p:nvPr/>
        </p:nvSpPr>
        <p:spPr>
          <a:xfrm>
            <a:off x="6419853" y="4256470"/>
            <a:ext cx="51625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이미지를 잠재 공간에 투영해서 의미 있는 방향으로 이 표현을 이동한 후 이미지 공간으로 디코딩하여 복원하면 변형된 이미지를 얻을 수 있음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이미지 공간에서 독립적으로 변화가 일어나는 모든 차원이 개념 벡터</a:t>
            </a:r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안경을 쓰고 벗거나 남자 얼굴을 여자 얼굴로 바꾸기</a:t>
            </a:r>
          </a:p>
        </p:txBody>
      </p:sp>
    </p:spTree>
    <p:extLst>
      <p:ext uri="{BB962C8B-B14F-4D97-AF65-F5344CB8AC3E}">
        <p14:creationId xmlns:p14="http://schemas.microsoft.com/office/powerpoint/2010/main" val="38220253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고전적인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오토인코더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440AB1F-EF6F-43A6-A06A-05F8FE8673AE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5CD6AC4-1298-4AEA-8073-EB95A5F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1AD227-9C05-4949-8E51-4E2BAD542661}"/>
              </a:ext>
            </a:extLst>
          </p:cNvPr>
          <p:cNvSpPr txBox="1"/>
          <p:nvPr/>
        </p:nvSpPr>
        <p:spPr>
          <a:xfrm>
            <a:off x="1256235" y="2337006"/>
            <a:ext cx="79893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이미지를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인코더 모듈을 사용해 잠재 벡터 공간으로 매핑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그다음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디코더</a:t>
            </a:r>
            <a:r>
              <a:rPr lang="ko-KR" altLang="en-US" sz="1200" dirty="0"/>
              <a:t> 모듈을 사용해 원본 이미지와 동일한 차원으로 복원하여 출력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오토인코더는</a:t>
            </a:r>
            <a:r>
              <a:rPr lang="ko-KR" altLang="en-US" sz="1200" dirty="0"/>
              <a:t> 입력 이미지와 동일한 이미지를 타깃 데이터로 사용하여 훈련</a:t>
            </a:r>
          </a:p>
          <a:p>
            <a:endParaRPr lang="ko-KR" altLang="en-US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 err="1"/>
              <a:t>오토인코더는</a:t>
            </a:r>
            <a:r>
              <a:rPr lang="ko-KR" altLang="en-US" sz="1200" dirty="0"/>
              <a:t> 원본 입력을 재구성하는 방법을 학습</a:t>
            </a:r>
          </a:p>
          <a:p>
            <a:endParaRPr lang="ko-KR" altLang="en-US" sz="1200" dirty="0"/>
          </a:p>
          <a:p>
            <a:r>
              <a:rPr lang="ko-KR" altLang="en-US" sz="1200" dirty="0"/>
              <a:t>코딩</a:t>
            </a:r>
            <a:r>
              <a:rPr lang="en-US" altLang="ko-KR" sz="1200" dirty="0"/>
              <a:t>(</a:t>
            </a:r>
            <a:r>
              <a:rPr lang="ko-KR" altLang="en-US" sz="1200" dirty="0"/>
              <a:t>인코더의 출력</a:t>
            </a:r>
            <a:r>
              <a:rPr lang="en-US" altLang="ko-KR" sz="1200" dirty="0"/>
              <a:t>)</a:t>
            </a:r>
            <a:r>
              <a:rPr lang="ko-KR" altLang="en-US" sz="1200" dirty="0"/>
              <a:t>에 여러 제약을 가하면 </a:t>
            </a:r>
            <a:r>
              <a:rPr lang="ko-KR" altLang="en-US" sz="1200" dirty="0" err="1"/>
              <a:t>오토인코더가</a:t>
            </a:r>
            <a:r>
              <a:rPr lang="ko-KR" altLang="en-US" sz="1200" dirty="0"/>
              <a:t> 더 흥미로운 혹은 덜 흥미로운 잠재 공간의 표현을 학습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일반적으로 코딩이 </a:t>
            </a:r>
            <a:r>
              <a:rPr lang="ko-KR" altLang="en-US" sz="1200" dirty="0" err="1"/>
              <a:t>저차원이고</a:t>
            </a:r>
            <a:r>
              <a:rPr lang="ko-KR" altLang="en-US" sz="1200" dirty="0"/>
              <a:t> 희소</a:t>
            </a:r>
            <a:r>
              <a:rPr lang="en-US" altLang="ko-KR" sz="1200" dirty="0"/>
              <a:t>(0</a:t>
            </a:r>
            <a:r>
              <a:rPr lang="ko-KR" altLang="en-US" sz="1200" dirty="0"/>
              <a:t>이 많은</a:t>
            </a:r>
            <a:r>
              <a:rPr lang="en-US" altLang="ko-KR" sz="1200" dirty="0"/>
              <a:t>)</a:t>
            </a:r>
            <a:r>
              <a:rPr lang="ko-KR" altLang="en-US" sz="1200" dirty="0"/>
              <a:t>하도록 제약을 가함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이런 경우 인코더는 입력 데이터의 정보를 적은 수의 비트에 압축하기 위해 노력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EED36-CE9E-44AB-9D73-A3C83DA4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95" y="3037050"/>
            <a:ext cx="4368800" cy="1255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28BE4C-DD3E-4B21-8713-D52C0978B32F}"/>
              </a:ext>
            </a:extLst>
          </p:cNvPr>
          <p:cNvSpPr txBox="1"/>
          <p:nvPr/>
        </p:nvSpPr>
        <p:spPr>
          <a:xfrm>
            <a:off x="8096552" y="3123050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특별히 유용하거나 구조화가 잘 된 잠재 공간을 만들지 못함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압축도 아주 뛰어나지 않음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시대의 흐름에서 대부분 멀어짐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EF5F6-B380-4345-8143-4F2E2712497E}"/>
              </a:ext>
            </a:extLst>
          </p:cNvPr>
          <p:cNvSpPr txBox="1"/>
          <p:nvPr/>
        </p:nvSpPr>
        <p:spPr>
          <a:xfrm>
            <a:off x="8096552" y="2697542"/>
            <a:ext cx="5277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b="1" dirty="0"/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3472274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변이형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오토인코더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(VAE)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440AB1F-EF6F-43A6-A06A-05F8FE8673AE}"/>
              </a:ext>
            </a:extLst>
          </p:cNvPr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5CD6AC4-1298-4AEA-8073-EB95A5F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1121AE-D962-47EE-A57A-3CDDEE06B17B}"/>
              </a:ext>
            </a:extLst>
          </p:cNvPr>
          <p:cNvSpPr txBox="1"/>
          <p:nvPr/>
        </p:nvSpPr>
        <p:spPr>
          <a:xfrm>
            <a:off x="1263492" y="2337006"/>
            <a:ext cx="54929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오토인코더에</a:t>
            </a:r>
            <a:r>
              <a:rPr lang="ko-KR" altLang="en-US" sz="1200" dirty="0"/>
              <a:t> 약간의 통계 기법을 추가하여 연속적이고 구조적인 잠재 공간을 학습하도록 </a:t>
            </a:r>
            <a:r>
              <a:rPr lang="ko-KR" altLang="en-US" sz="1200" dirty="0" err="1"/>
              <a:t>만듬</a:t>
            </a:r>
            <a:endParaRPr lang="ko-KR" altLang="en-US" sz="1200" dirty="0"/>
          </a:p>
          <a:p>
            <a:endParaRPr lang="en-US" altLang="ko-KR" sz="1200" dirty="0"/>
          </a:p>
          <a:p>
            <a:r>
              <a:rPr lang="ko-KR" altLang="en-US" sz="1200" dirty="0"/>
              <a:t>생성 모델의 한 종류로 개념 벡터를 사용해 이미지를 변형하는데 아주 적절함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이미지 생성을 위한 강력한 도구</a:t>
            </a:r>
          </a:p>
          <a:p>
            <a:endParaRPr lang="ko-KR" altLang="en-US" sz="1200" dirty="0"/>
          </a:p>
          <a:p>
            <a:r>
              <a:rPr lang="ko-KR" altLang="en-US" sz="1200" dirty="0"/>
              <a:t>고전</a:t>
            </a:r>
            <a:r>
              <a:rPr lang="en-US" altLang="ko-KR" sz="1200" dirty="0"/>
              <a:t>: </a:t>
            </a:r>
            <a:r>
              <a:rPr lang="ko-KR" altLang="en-US" sz="1200" dirty="0"/>
              <a:t>입력 이미지를 잠재 공간의 고정된 코딩으로 압축</a:t>
            </a:r>
          </a:p>
          <a:p>
            <a:endParaRPr lang="ko-KR" altLang="en-US" sz="1200" dirty="0"/>
          </a:p>
          <a:p>
            <a:r>
              <a:rPr lang="en-US" altLang="ko-KR" sz="1200" dirty="0"/>
              <a:t>VAE: </a:t>
            </a:r>
            <a:r>
              <a:rPr lang="ko-KR" altLang="en-US" sz="1200" dirty="0"/>
              <a:t>이미지를 어떤 통계 분포의 파라미터로 변환</a:t>
            </a:r>
          </a:p>
          <a:p>
            <a:endParaRPr lang="ko-KR" altLang="en-US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입력 이미지가 통계적 과정을 통해서 생성되었다고 가정하여 인코딩과 디코딩하는 동안 무작위성이 필요하다는 것을 의미</a:t>
            </a:r>
          </a:p>
          <a:p>
            <a:endParaRPr lang="ko-KR" altLang="en-US" sz="1200" dirty="0"/>
          </a:p>
          <a:p>
            <a:r>
              <a:rPr lang="en-US" altLang="ko-KR" sz="1200" dirty="0"/>
              <a:t>VAE</a:t>
            </a:r>
            <a:r>
              <a:rPr lang="ko-KR" altLang="en-US" sz="1200" dirty="0"/>
              <a:t>는 평균과 분산 파라미터를 사용해 이 분포에서 무작위로 하나의 샘플을 추출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 샘플을 디코딩하여 원본 입력으로 복원</a:t>
            </a: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8338BD96-563B-4CE6-A1F8-D7ECA460762A}"/>
              </a:ext>
            </a:extLst>
          </p:cNvPr>
          <p:cNvSpPr/>
          <p:nvPr/>
        </p:nvSpPr>
        <p:spPr>
          <a:xfrm>
            <a:off x="6756400" y="4851400"/>
            <a:ext cx="103632" cy="60960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C977C2-86BA-4877-8D67-CDEDC3E19D13}"/>
              </a:ext>
            </a:extLst>
          </p:cNvPr>
          <p:cNvSpPr txBox="1"/>
          <p:nvPr/>
        </p:nvSpPr>
        <p:spPr>
          <a:xfrm>
            <a:off x="6983791" y="5186288"/>
            <a:ext cx="447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안정성 향상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잠재 공간 어디서든 </a:t>
            </a:r>
            <a:r>
              <a:rPr lang="ko-KR" altLang="en-US" sz="1200" dirty="0" err="1">
                <a:solidFill>
                  <a:srgbClr val="000000"/>
                </a:solidFill>
                <a:latin typeface="Helvetica Neue"/>
              </a:rPr>
              <a:t>의미있는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 표현을 인코딩하도록 </a:t>
            </a:r>
            <a:r>
              <a:rPr lang="ko-KR" altLang="en-US" sz="1200" dirty="0" err="1">
                <a:solidFill>
                  <a:srgbClr val="000000"/>
                </a:solidFill>
                <a:latin typeface="Helvetica Neue"/>
              </a:rPr>
              <a:t>만듬</a:t>
            </a:r>
            <a:endParaRPr lang="ko-KR" altLang="en-US" sz="1200" dirty="0">
              <a:solidFill>
                <a:srgbClr val="000000"/>
              </a:solidFill>
              <a:latin typeface="Helvetica Neue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잠재 공간에서 샘플링한 모든 포인트는 유효한 출력으로 디코딩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51D99-4C96-4AEE-B8FD-B6770D1DABE7}"/>
              </a:ext>
            </a:extLst>
          </p:cNvPr>
          <p:cNvSpPr txBox="1"/>
          <p:nvPr/>
        </p:nvSpPr>
        <p:spPr>
          <a:xfrm>
            <a:off x="6959600" y="492530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무작위 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95B4A9-C649-492C-BF76-7D33EC216F9E}"/>
              </a:ext>
            </a:extLst>
          </p:cNvPr>
          <p:cNvGrpSpPr/>
          <p:nvPr/>
        </p:nvGrpSpPr>
        <p:grpSpPr>
          <a:xfrm>
            <a:off x="6818376" y="2597239"/>
            <a:ext cx="4811905" cy="2067835"/>
            <a:chOff x="7297931" y="2758510"/>
            <a:chExt cx="8905875" cy="40702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CEE36D-04F6-42AD-A694-4E78A3DF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7931" y="2758510"/>
              <a:ext cx="8905875" cy="4048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347DBC-8C7F-437E-838F-ADCF1DA252B0}"/>
                </a:ext>
              </a:extLst>
            </p:cNvPr>
            <p:cNvSpPr txBox="1"/>
            <p:nvPr/>
          </p:nvSpPr>
          <p:spPr>
            <a:xfrm>
              <a:off x="10432123" y="2758510"/>
              <a:ext cx="3097130" cy="100754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b">
              <a:normAutofit/>
            </a:bodyPr>
            <a:lstStyle/>
            <a:p>
              <a:pPr algn="ctr"/>
              <a:r>
                <a:rPr lang="en-US" altLang="ko-KR" sz="1067" dirty="0" err="1"/>
                <a:t>Z_mean</a:t>
              </a:r>
              <a:r>
                <a:rPr lang="ko-KR" altLang="en-US" sz="1067" dirty="0"/>
                <a:t>과 </a:t>
              </a:r>
              <a:r>
                <a:rPr lang="en-US" altLang="ko-KR" sz="1067" dirty="0" err="1"/>
                <a:t>z_log_var</a:t>
              </a:r>
              <a:r>
                <a:rPr lang="ko-KR" altLang="en-US" sz="1067" dirty="0"/>
                <a:t>로 정의된</a:t>
              </a:r>
              <a:endParaRPr lang="en-US" altLang="ko-KR" sz="1067" dirty="0"/>
            </a:p>
            <a:p>
              <a:pPr algn="ctr"/>
              <a:r>
                <a:rPr lang="ko-KR" altLang="en-US" sz="1067" dirty="0"/>
                <a:t>잠재 공간의 분포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360DA7-6BB7-426F-8560-20F58B434787}"/>
                </a:ext>
              </a:extLst>
            </p:cNvPr>
            <p:cNvSpPr txBox="1"/>
            <p:nvPr/>
          </p:nvSpPr>
          <p:spPr>
            <a:xfrm>
              <a:off x="10475686" y="6107882"/>
              <a:ext cx="3097130" cy="7208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>
              <a:normAutofit fontScale="92500" lnSpcReduction="10000"/>
            </a:bodyPr>
            <a:lstStyle/>
            <a:p>
              <a:pPr algn="ctr"/>
              <a:r>
                <a:rPr lang="ko-KR" altLang="en-US" sz="1067" dirty="0"/>
                <a:t>이 분포에서 </a:t>
              </a:r>
              <a:endParaRPr lang="en-US" altLang="ko-KR" sz="1067" dirty="0"/>
            </a:p>
            <a:p>
              <a:pPr algn="ctr"/>
              <a:r>
                <a:rPr lang="ko-KR" altLang="en-US" sz="1067" dirty="0"/>
                <a:t>무작위로 </a:t>
              </a:r>
              <a:r>
                <a:rPr lang="ko-KR" altLang="en-US" sz="1067" dirty="0" err="1"/>
                <a:t>샘플링된</a:t>
              </a:r>
              <a:r>
                <a:rPr lang="ko-KR" altLang="en-US" sz="1067" dirty="0"/>
                <a:t>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6937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기술적으로 보면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VAE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는 다음과 같이 작동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440AB1F-EF6F-43A6-A06A-05F8FE8673AE}"/>
              </a:ext>
            </a:extLst>
          </p:cNvPr>
          <p:cNvGrpSpPr/>
          <p:nvPr/>
        </p:nvGrpSpPr>
        <p:grpSpPr>
          <a:xfrm>
            <a:off x="1263492" y="2140466"/>
            <a:ext cx="246981" cy="63670"/>
            <a:chOff x="1895238" y="4566427"/>
            <a:chExt cx="370471" cy="95505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5CD6AC4-1298-4AEA-8073-EB95A5F7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1121AE-D962-47EE-A57A-3CDDEE06B17B}"/>
              </a:ext>
            </a:extLst>
          </p:cNvPr>
          <p:cNvSpPr txBox="1"/>
          <p:nvPr/>
        </p:nvSpPr>
        <p:spPr>
          <a:xfrm>
            <a:off x="1273652" y="2337006"/>
            <a:ext cx="82869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인코더 모듈이 입력 샘플 </a:t>
            </a:r>
            <a:r>
              <a:rPr lang="en-US" altLang="ko-KR" sz="1200" dirty="0" err="1"/>
              <a:t>imput_img</a:t>
            </a:r>
            <a:r>
              <a:rPr lang="ko-KR" altLang="en-US" sz="1200" dirty="0"/>
              <a:t>을 잠재 공간의 두 파라미터 </a:t>
            </a:r>
            <a:r>
              <a:rPr lang="en-US" altLang="ko-KR" sz="1200" dirty="0" err="1"/>
              <a:t>z_mean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z_log_variance</a:t>
            </a:r>
            <a:r>
              <a:rPr lang="ko-KR" altLang="en-US" sz="1200" dirty="0"/>
              <a:t>로 변환</a:t>
            </a:r>
            <a:endParaRPr lang="en-US" altLang="ko-KR" sz="1200" dirty="0"/>
          </a:p>
          <a:p>
            <a:pPr marL="228611" indent="-228611">
              <a:buFont typeface="+mj-lt"/>
              <a:buAutoNum type="arabicPeriod"/>
            </a:pPr>
            <a:endParaRPr lang="ko-KR" altLang="en-US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/>
              <a:t>입력 이미지가 생성되었다고 가정한 잠재 공간의 정규 분포에서 포인트 </a:t>
            </a:r>
            <a:r>
              <a:rPr lang="en-US" altLang="ko-KR" sz="1200" dirty="0"/>
              <a:t>z</a:t>
            </a:r>
            <a:r>
              <a:rPr lang="ko-KR" altLang="en-US" sz="1200" dirty="0"/>
              <a:t>를 무작위로 샘플링</a:t>
            </a:r>
            <a:endParaRPr lang="en-US" altLang="ko-KR" sz="1200" dirty="0"/>
          </a:p>
          <a:p>
            <a:pPr marL="228611" indent="-228611">
              <a:buFont typeface="+mj-lt"/>
              <a:buAutoNum type="arabicPeriod"/>
            </a:pPr>
            <a:endParaRPr lang="ko-KR" altLang="en-US" sz="1200" dirty="0"/>
          </a:p>
          <a:p>
            <a:pPr marL="228611" indent="-228611">
              <a:buFont typeface="+mj-lt"/>
              <a:buAutoNum type="arabicPeriod"/>
            </a:pPr>
            <a:r>
              <a:rPr lang="ko-KR" altLang="en-US" sz="1200" dirty="0" err="1"/>
              <a:t>디코더</a:t>
            </a:r>
            <a:r>
              <a:rPr lang="ko-KR" altLang="en-US" sz="1200" dirty="0"/>
              <a:t> 모듈은 잠재 공간의 이 포인트를 원본 입력 이미지로 매핑하여 복원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92F3E-A3F9-4837-BC84-821A4C86E272}"/>
              </a:ext>
            </a:extLst>
          </p:cNvPr>
          <p:cNvSpPr txBox="1"/>
          <p:nvPr/>
        </p:nvSpPr>
        <p:spPr>
          <a:xfrm>
            <a:off x="8023544" y="2740971"/>
            <a:ext cx="3464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dirty="0">
                <a:latin typeface="-apple-system"/>
              </a:rPr>
              <a:t>분산에 로그 함수를 적용한 것</a:t>
            </a:r>
          </a:p>
          <a:p>
            <a:pPr algn="l"/>
            <a:r>
              <a:rPr lang="en-US" altLang="ko-KR" sz="1200" dirty="0">
                <a:latin typeface="-apple-system"/>
              </a:rPr>
              <a:t>- </a:t>
            </a:r>
            <a:r>
              <a:rPr lang="ko-KR" altLang="en-US" sz="1200" dirty="0">
                <a:latin typeface="-apple-system"/>
              </a:rPr>
              <a:t>인코더 네트워크는 음수를 출력할 수도 있기 때문에 표준 편차가 아니라 분산의 로그 값을 출력하도록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C27B9-A651-493D-B39C-07A9967670E2}"/>
              </a:ext>
            </a:extLst>
          </p:cNvPr>
          <p:cNvSpPr txBox="1"/>
          <p:nvPr/>
        </p:nvSpPr>
        <p:spPr>
          <a:xfrm>
            <a:off x="1219200" y="3296491"/>
            <a:ext cx="63499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en-US" altLang="ko-KR" sz="1200" dirty="0"/>
              <a:t>z = </a:t>
            </a:r>
            <a:r>
              <a:rPr lang="en-US" altLang="ko-KR" sz="1200" dirty="0" err="1"/>
              <a:t>z_mean</a:t>
            </a:r>
            <a:r>
              <a:rPr lang="en-US" altLang="ko-KR" sz="1200" dirty="0"/>
              <a:t> + exp(0.5 </a:t>
            </a:r>
            <a:r>
              <a:rPr lang="en-US" altLang="ko-KR" sz="1200" dirty="0" err="1"/>
              <a:t>z_log_variance</a:t>
            </a:r>
            <a:r>
              <a:rPr lang="en-US" altLang="ko-KR" sz="1200" dirty="0"/>
              <a:t>) * epsilon(epsilon</a:t>
            </a:r>
            <a:r>
              <a:rPr lang="ko-KR" altLang="en-US" sz="1200" dirty="0"/>
              <a:t>는 작은 값을 가진 랜덤 </a:t>
            </a:r>
            <a:r>
              <a:rPr lang="ko-KR" altLang="en-US" sz="1200" dirty="0" err="1"/>
              <a:t>텐서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input_img</a:t>
            </a:r>
            <a:r>
              <a:rPr lang="ko-KR" altLang="en-US" sz="1200" dirty="0"/>
              <a:t>를 인코딩한 잠재 공간의 위치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z_mean</a:t>
            </a:r>
            <a:r>
              <a:rPr lang="en-US" altLang="ko-KR" sz="1200" dirty="0"/>
              <a:t>)</a:t>
            </a:r>
            <a:r>
              <a:rPr lang="ko-KR" altLang="en-US" sz="1200" dirty="0"/>
              <a:t>에 가까운 포인트는 </a:t>
            </a:r>
            <a:r>
              <a:rPr lang="en-US" altLang="ko-KR" sz="1200" dirty="0" err="1"/>
              <a:t>input_img</a:t>
            </a:r>
            <a:r>
              <a:rPr lang="ko-KR" altLang="en-US" sz="1200" dirty="0"/>
              <a:t>와 비슷한 이미지로 디코딩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/>
              <a:t>-&gt; epsilon</a:t>
            </a:r>
            <a:r>
              <a:rPr lang="ko-KR" altLang="en-US" sz="1200" dirty="0"/>
              <a:t>이 무작위로 만들어지기 때문</a:t>
            </a:r>
          </a:p>
          <a:p>
            <a:endParaRPr lang="ko-KR" altLang="en-US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잠재 공간을 연속적이고 의미 있는 공간으로 만들어 줌</a:t>
            </a:r>
          </a:p>
          <a:p>
            <a:endParaRPr lang="ko-KR" altLang="en-US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잠재 공간에서 가까운 두 개의 포인트는 아주 비슷한 이미지로 </a:t>
            </a:r>
            <a:r>
              <a:rPr lang="ko-KR" altLang="en-US" sz="1200" dirty="0" err="1"/>
              <a:t>디코딩될</a:t>
            </a:r>
            <a:r>
              <a:rPr lang="ko-KR" altLang="en-US" sz="1200" dirty="0"/>
              <a:t> 것</a:t>
            </a:r>
          </a:p>
          <a:p>
            <a:endParaRPr lang="ko-KR" altLang="en-US" sz="1200" dirty="0"/>
          </a:p>
          <a:p>
            <a:r>
              <a:rPr lang="ko-KR" altLang="en-US" sz="1200" dirty="0"/>
              <a:t>잠재 공간의 이런 </a:t>
            </a:r>
            <a:r>
              <a:rPr lang="ko-KR" altLang="en-US" sz="1200" dirty="0" err="1"/>
              <a:t>저차원</a:t>
            </a:r>
            <a:r>
              <a:rPr lang="ko-KR" altLang="en-US" sz="1200" dirty="0"/>
              <a:t> 연속성은 잠재 공간에서 모든 방향이 </a:t>
            </a:r>
            <a:r>
              <a:rPr lang="ko-KR" altLang="en-US" sz="1200" dirty="0" err="1"/>
              <a:t>의미있는</a:t>
            </a:r>
            <a:r>
              <a:rPr lang="ko-KR" altLang="en-US" sz="1200" dirty="0"/>
              <a:t> 데이터 변화의 축을 인코딩하도록 </a:t>
            </a:r>
            <a:r>
              <a:rPr lang="ko-KR" altLang="en-US" sz="1200" dirty="0" err="1"/>
              <a:t>만듬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잠재 공간은 매우 구조적이고 개념 벡터로 다루기에 매우 적합해짐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2CF0E09-5687-4040-A178-CD35F0D14239}"/>
              </a:ext>
            </a:extLst>
          </p:cNvPr>
          <p:cNvSpPr/>
          <p:nvPr/>
        </p:nvSpPr>
        <p:spPr>
          <a:xfrm>
            <a:off x="6715760" y="2335649"/>
            <a:ext cx="1016000" cy="279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96BBF7-7B89-4CAB-A2DF-D031DA126723}"/>
              </a:ext>
            </a:extLst>
          </p:cNvPr>
          <p:cNvSpPr/>
          <p:nvPr/>
        </p:nvSpPr>
        <p:spPr>
          <a:xfrm>
            <a:off x="5740400" y="2717800"/>
            <a:ext cx="1991360" cy="19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F735C1-5BCF-441B-9749-9F1BFE576801}"/>
              </a:ext>
            </a:extLst>
          </p:cNvPr>
          <p:cNvSpPr/>
          <p:nvPr/>
        </p:nvSpPr>
        <p:spPr>
          <a:xfrm>
            <a:off x="1219200" y="3429000"/>
            <a:ext cx="6350000" cy="30162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3D0124-2211-47B3-AA43-D159A30CAE97}"/>
              </a:ext>
            </a:extLst>
          </p:cNvPr>
          <p:cNvCxnSpPr>
            <a:cxnSpLocks/>
          </p:cNvCxnSpPr>
          <p:nvPr/>
        </p:nvCxnSpPr>
        <p:spPr>
          <a:xfrm>
            <a:off x="6908800" y="2914340"/>
            <a:ext cx="0" cy="514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AAD8E8-1691-47D2-9246-D597D4BFB773}"/>
              </a:ext>
            </a:extLst>
          </p:cNvPr>
          <p:cNvCxnSpPr/>
          <p:nvPr/>
        </p:nvCxnSpPr>
        <p:spPr>
          <a:xfrm>
            <a:off x="5842000" y="3683000"/>
            <a:ext cx="711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BAA466-7064-47F1-8E86-DEF5314C1BAC}"/>
              </a:ext>
            </a:extLst>
          </p:cNvPr>
          <p:cNvCxnSpPr>
            <a:endCxn id="7" idx="6"/>
          </p:cNvCxnSpPr>
          <p:nvPr/>
        </p:nvCxnSpPr>
        <p:spPr>
          <a:xfrm flipH="1" flipV="1">
            <a:off x="7731760" y="2475247"/>
            <a:ext cx="1016000" cy="241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98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BA45ED5-12DF-40B9-9612-B5DF3BD92BA7}"/>
              </a:ext>
            </a:extLst>
          </p:cNvPr>
          <p:cNvSpPr txBox="1"/>
          <p:nvPr/>
        </p:nvSpPr>
        <p:spPr>
          <a:xfrm>
            <a:off x="1161535" y="2006600"/>
            <a:ext cx="9941775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두 개의 손실 함수로 훈련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디코딩된</a:t>
            </a:r>
            <a:r>
              <a:rPr lang="ko-KR" altLang="en-US" sz="1200" dirty="0"/>
              <a:t> 샘플이 원본 입력과 동일하도록 만드는 재구성 손실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잠재 공간을 잘 형성하고 훈련 데이터에 과대적합을 줄이는 규제 손실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재구성 손실에는 </a:t>
            </a:r>
            <a:r>
              <a:rPr lang="ko-KR" altLang="en-US" sz="1200" dirty="0" err="1"/>
              <a:t>크로스엔트로피</a:t>
            </a:r>
            <a:r>
              <a:rPr lang="ko-KR" altLang="en-US" sz="1200" dirty="0"/>
              <a:t> 손실을 사용하고 규제 손실에는 </a:t>
            </a:r>
            <a:r>
              <a:rPr lang="ko-KR" altLang="en-US" sz="1200" dirty="0" err="1"/>
              <a:t>쿨백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라이블러</a:t>
            </a:r>
            <a:r>
              <a:rPr lang="ko-KR" altLang="en-US" sz="1200" dirty="0"/>
              <a:t> 발산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Kullback-Leibler</a:t>
            </a:r>
            <a:r>
              <a:rPr lang="en-US" altLang="ko-KR" sz="1200" dirty="0"/>
              <a:t> divergence)</a:t>
            </a:r>
            <a:r>
              <a:rPr lang="ko-KR" altLang="en-US" sz="1200" dirty="0"/>
              <a:t>을 사용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규제 손실을 잠재 변수 손실</a:t>
            </a:r>
            <a:r>
              <a:rPr lang="en-US" altLang="ko-KR" sz="1200" dirty="0"/>
              <a:t>(latent loss)</a:t>
            </a:r>
            <a:r>
              <a:rPr lang="ko-KR" altLang="en-US" sz="1200" dirty="0"/>
              <a:t>라고도 부름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케라스의</a:t>
            </a:r>
            <a:r>
              <a:rPr lang="ko-KR" altLang="en-US" sz="1200" dirty="0"/>
              <a:t> </a:t>
            </a:r>
            <a:r>
              <a:rPr lang="en-US" altLang="ko-KR" sz="1200" dirty="0"/>
              <a:t>VAE </a:t>
            </a:r>
            <a:r>
              <a:rPr lang="ko-KR" altLang="en-US" sz="1200" dirty="0"/>
              <a:t>구현을 개략적으로 보면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z_mean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z_log_variance</a:t>
            </a:r>
            <a:r>
              <a:rPr lang="en-US" altLang="ko-KR" sz="1200" dirty="0"/>
              <a:t> = encoder(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)		</a:t>
            </a:r>
            <a:r>
              <a:rPr lang="ko-KR" altLang="en-US" sz="1200" dirty="0"/>
              <a:t>입력을 평균과 분산 파라미터로 인코딩합니다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z = </a:t>
            </a:r>
            <a:r>
              <a:rPr lang="en-US" altLang="ko-KR" sz="1200" dirty="0" err="1"/>
              <a:t>z_mean</a:t>
            </a:r>
            <a:r>
              <a:rPr lang="en-US" altLang="ko-KR" sz="1200" dirty="0"/>
              <a:t> + exp(</a:t>
            </a:r>
            <a:r>
              <a:rPr lang="en-US" altLang="ko-KR" sz="1200" dirty="0" err="1"/>
              <a:t>z_log_variance</a:t>
            </a:r>
            <a:r>
              <a:rPr lang="en-US" altLang="ko-KR" sz="1200" dirty="0"/>
              <a:t>) * epsilon		</a:t>
            </a:r>
            <a:r>
              <a:rPr lang="ko-KR" altLang="en-US" sz="1200" dirty="0"/>
              <a:t>무작위로 선택한 작은 </a:t>
            </a:r>
            <a:r>
              <a:rPr lang="en-US" altLang="ko-KR" sz="1200" dirty="0"/>
              <a:t>epsilon </a:t>
            </a:r>
            <a:r>
              <a:rPr lang="ko-KR" altLang="en-US" sz="1200" dirty="0"/>
              <a:t>값을 사용해 잠재 공간의 포인트를 뽑습니다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reconstructed_img</a:t>
            </a:r>
            <a:r>
              <a:rPr lang="en-US" altLang="ko-KR" sz="1200" dirty="0"/>
              <a:t> = decoder(z)			z</a:t>
            </a:r>
            <a:r>
              <a:rPr lang="ko-KR" altLang="en-US" sz="1200" dirty="0"/>
              <a:t>를 이미지로 디코딩합니다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model = Model(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reconstructed_img</a:t>
            </a:r>
            <a:r>
              <a:rPr lang="en-US" altLang="ko-KR" sz="1200" dirty="0"/>
              <a:t>)		</a:t>
            </a:r>
            <a:r>
              <a:rPr lang="ko-KR" altLang="en-US" sz="1200" dirty="0"/>
              <a:t>모델 객체를 만듭니다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				</a:t>
            </a:r>
            <a:r>
              <a:rPr lang="ko-KR" altLang="en-US" sz="1200" dirty="0"/>
              <a:t>입력 이미지와 재구성 이미지를 매핑한 </a:t>
            </a:r>
            <a:r>
              <a:rPr lang="ko-KR" altLang="en-US" sz="1200" dirty="0" err="1"/>
              <a:t>오토인코더</a:t>
            </a:r>
            <a:r>
              <a:rPr lang="ko-KR" altLang="en-US" sz="1200" dirty="0"/>
              <a:t> 모델을 훈련합니다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/>
              <a:t>VAE</a:t>
            </a:r>
            <a:r>
              <a:rPr lang="ko-KR" altLang="en-US" sz="2400" dirty="0"/>
              <a:t>의 파라미터 훈련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263492" y="1805838"/>
            <a:ext cx="246981" cy="63670"/>
            <a:chOff x="1895238" y="4566427"/>
            <a:chExt cx="370471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7A88BE-59F8-4157-8CF3-64F8D954FA61}"/>
              </a:ext>
            </a:extLst>
          </p:cNvPr>
          <p:cNvSpPr/>
          <p:nvPr/>
        </p:nvSpPr>
        <p:spPr>
          <a:xfrm>
            <a:off x="1088690" y="4247982"/>
            <a:ext cx="3592713" cy="13580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4449B45E-ECB7-4812-81A3-03C16BD2A750}"/>
              </a:ext>
            </a:extLst>
          </p:cNvPr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2253510"/>
            <a:ext cx="3308508" cy="7491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이미지를 잠재 공간 상의 확률 분포 파라미터로 매핑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입력 이미지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x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를 두 벡터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z_mean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과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z_log_var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로 매핑하는 간단한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컨브넷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S-Core Dream 5 Medium" pitchFamily="34" charset="0"/>
              </a:rPr>
              <a:t>VAE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인코더 네트워크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05FC37-0EC2-4964-B0B1-4FCD2F708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2"/>
          <a:stretch/>
        </p:blipFill>
        <p:spPr>
          <a:xfrm>
            <a:off x="1263492" y="3148081"/>
            <a:ext cx="3886200" cy="3236973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C04D35F1-3173-4218-BA4A-8184F2CE29BB}"/>
              </a:ext>
            </a:extLst>
          </p:cNvPr>
          <p:cNvSpPr txBox="1"/>
          <p:nvPr/>
        </p:nvSpPr>
        <p:spPr>
          <a:xfrm>
            <a:off x="6376486" y="2253511"/>
            <a:ext cx="5002714" cy="15436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z_mean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과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z_log_var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사용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두 파라미터가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input_img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를 생성한 통계 분포의 파라미터라고 가정하고 잠재 공간 포인트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z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생성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여기에서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케라스의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백엔드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기능으로 만든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일련의 코드를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Lambda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층으로 감쌈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케라스에서는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모든 것이 층이므로 기본 층을 사용하지 않은 코드는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Lambda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로 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(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또는 직접 만든 층으로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감싸야 함</a:t>
            </a:r>
            <a:endParaRPr lang="ko-KR" altLang="en-US" sz="1067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0C0573A-0514-4066-8F7A-0EBD074CF6DC}"/>
              </a:ext>
            </a:extLst>
          </p:cNvPr>
          <p:cNvSpPr txBox="1"/>
          <p:nvPr/>
        </p:nvSpPr>
        <p:spPr>
          <a:xfrm>
            <a:off x="6376486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잠재 공간 샘플링 함수</a:t>
            </a:r>
            <a:endParaRPr lang="en-US" sz="1200" dirty="0"/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FB657545-AEDD-40DC-A8EF-00EBAC23FFF6}"/>
              </a:ext>
            </a:extLst>
          </p:cNvPr>
          <p:cNvGrpSpPr/>
          <p:nvPr/>
        </p:nvGrpSpPr>
        <p:grpSpPr>
          <a:xfrm>
            <a:off x="6376486" y="1955800"/>
            <a:ext cx="246981" cy="63670"/>
            <a:chOff x="1895238" y="4566427"/>
            <a:chExt cx="370471" cy="95505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1ABBC968-D190-4BFE-834C-E33E0BF43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B02E006-0A88-43AE-9161-D3A21A9BC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4125966"/>
            <a:ext cx="4271723" cy="110068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ED322B-9D18-4001-800B-6382A37A8FC4}"/>
              </a:ext>
            </a:extLst>
          </p:cNvPr>
          <p:cNvCxnSpPr/>
          <p:nvPr/>
        </p:nvCxnSpPr>
        <p:spPr>
          <a:xfrm>
            <a:off x="5842000" y="1422821"/>
            <a:ext cx="0" cy="4342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E28728-4067-40AF-8452-8A7EE2F122DA}"/>
              </a:ext>
            </a:extLst>
          </p:cNvPr>
          <p:cNvSpPr/>
          <p:nvPr/>
        </p:nvSpPr>
        <p:spPr>
          <a:xfrm>
            <a:off x="1263492" y="6019800"/>
            <a:ext cx="2444908" cy="365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F1479-A230-480B-A4EF-BA89370A4C8B}"/>
              </a:ext>
            </a:extLst>
          </p:cNvPr>
          <p:cNvSpPr txBox="1"/>
          <p:nvPr/>
        </p:nvSpPr>
        <p:spPr>
          <a:xfrm>
            <a:off x="3708401" y="6078879"/>
            <a:ext cx="1903085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입력 이미지는 결국</a:t>
            </a:r>
            <a:endParaRPr lang="en-US" altLang="ko-KR" sz="1067" dirty="0"/>
          </a:p>
          <a:p>
            <a:r>
              <a:rPr lang="en-US" altLang="ko-KR" sz="1067" dirty="0"/>
              <a:t>2</a:t>
            </a:r>
            <a:r>
              <a:rPr lang="ko-KR" altLang="en-US" sz="1067" dirty="0"/>
              <a:t>개의 파라미터로 인코딩 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066C4-C638-459A-B780-AB4A367AA8BE}"/>
              </a:ext>
            </a:extLst>
          </p:cNvPr>
          <p:cNvSpPr txBox="1"/>
          <p:nvPr/>
        </p:nvSpPr>
        <p:spPr>
          <a:xfrm>
            <a:off x="6740835" y="5276013"/>
            <a:ext cx="2141283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임의의 함수 객체를 </a:t>
            </a:r>
            <a:r>
              <a:rPr lang="ko-KR" altLang="en-US" sz="1067" dirty="0" err="1"/>
              <a:t>케라스의</a:t>
            </a:r>
            <a:r>
              <a:rPr lang="ko-KR" altLang="en-US" sz="1067" dirty="0"/>
              <a:t> 층으로 만들어 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BAECAF-3ECC-47C5-A85F-19F24E2CCEB1}"/>
              </a:ext>
            </a:extLst>
          </p:cNvPr>
          <p:cNvSpPr/>
          <p:nvPr/>
        </p:nvSpPr>
        <p:spPr>
          <a:xfrm>
            <a:off x="6740836" y="5003801"/>
            <a:ext cx="828365" cy="222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BA63B-F05F-451F-92DA-478540B24BBD}"/>
              </a:ext>
            </a:extLst>
          </p:cNvPr>
          <p:cNvSpPr txBox="1"/>
          <p:nvPr/>
        </p:nvSpPr>
        <p:spPr>
          <a:xfrm>
            <a:off x="4400708" y="4513183"/>
            <a:ext cx="1416744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입력 이미지의 크기가 절반으로 </a:t>
            </a:r>
            <a:r>
              <a:rPr lang="ko-KR" altLang="en-US" sz="1067" dirty="0" err="1"/>
              <a:t>줄어듬</a:t>
            </a:r>
            <a:endParaRPr lang="ko-KR" altLang="en-US" sz="1067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55B858-389F-4243-8484-4B8F1F742AF5}"/>
              </a:ext>
            </a:extLst>
          </p:cNvPr>
          <p:cNvSpPr/>
          <p:nvPr/>
        </p:nvSpPr>
        <p:spPr>
          <a:xfrm>
            <a:off x="2286000" y="4569064"/>
            <a:ext cx="1016000" cy="231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992" name="직선 화살표 연결선 991">
            <a:extLst>
              <a:ext uri="{FF2B5EF4-FFF2-40B4-BE49-F238E27FC236}">
                <a16:creationId xmlns:a16="http://schemas.microsoft.com/office/drawing/2014/main" id="{94317EAA-2882-45FD-9E6D-FBBF869A33E7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535682" y="4684831"/>
            <a:ext cx="865026" cy="38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513120-B9B8-4350-B7CF-E4141E337301}"/>
              </a:ext>
            </a:extLst>
          </p:cNvPr>
          <p:cNvSpPr txBox="1"/>
          <p:nvPr/>
        </p:nvSpPr>
        <p:spPr>
          <a:xfrm>
            <a:off x="3302000" y="5482310"/>
            <a:ext cx="23317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특성 </a:t>
            </a:r>
            <a:r>
              <a:rPr lang="ko-KR" altLang="en-US" sz="1067" dirty="0" err="1"/>
              <a:t>맵의</a:t>
            </a:r>
            <a:r>
              <a:rPr lang="ko-KR" altLang="en-US" sz="1067" dirty="0"/>
              <a:t> 크기는 </a:t>
            </a:r>
            <a:r>
              <a:rPr lang="en-US" altLang="ko-KR" sz="1067" dirty="0"/>
              <a:t>(None,14,14,64)</a:t>
            </a:r>
          </a:p>
        </p:txBody>
      </p:sp>
      <p:cxnSp>
        <p:nvCxnSpPr>
          <p:cNvPr id="998" name="직선 화살표 연결선 997">
            <a:extLst>
              <a:ext uri="{FF2B5EF4-FFF2-40B4-BE49-F238E27FC236}">
                <a16:creationId xmlns:a16="http://schemas.microsoft.com/office/drawing/2014/main" id="{2539A35A-50A8-4342-8FEC-8E5FD5B94C65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743200" y="5482312"/>
            <a:ext cx="558800" cy="128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E1570493-EE29-48B5-B1A0-B5717595150C}"/>
              </a:ext>
            </a:extLst>
          </p:cNvPr>
          <p:cNvSpPr/>
          <p:nvPr/>
        </p:nvSpPr>
        <p:spPr>
          <a:xfrm>
            <a:off x="1263492" y="5308600"/>
            <a:ext cx="1479708" cy="225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34107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AF5D3D-EDF3-41A1-B06C-3F186A62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2634716"/>
            <a:ext cx="5943600" cy="32789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2253511"/>
            <a:ext cx="3714909" cy="40071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잠재 공간 포인트를 이미지로 매핑하는 </a:t>
            </a:r>
            <a:r>
              <a:rPr lang="ko-KR" altLang="en-US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디코더</a:t>
            </a: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최종 이미지는 원본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input_img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와 차원이 같음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디코더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558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4" name="그룹 1003">
            <a:extLst>
              <a:ext uri="{FF2B5EF4-FFF2-40B4-BE49-F238E27FC236}">
                <a16:creationId xmlns:a16="http://schemas.microsoft.com/office/drawing/2014/main" id="{B921587D-D593-4ABC-B905-BC90361E70A0}"/>
              </a:ext>
            </a:extLst>
          </p:cNvPr>
          <p:cNvGrpSpPr/>
          <p:nvPr/>
        </p:nvGrpSpPr>
        <p:grpSpPr>
          <a:xfrm>
            <a:off x="2955565" y="2165960"/>
            <a:ext cx="8027395" cy="755041"/>
            <a:chOff x="4433348" y="3248939"/>
            <a:chExt cx="12041092" cy="113256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92679F8-48F2-4DC4-92C1-F5104DCBA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00" y="3618271"/>
              <a:ext cx="914401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728BAA-AEEC-4C2F-860F-524C494E91C5}"/>
                </a:ext>
              </a:extLst>
            </p:cNvPr>
            <p:cNvSpPr/>
            <p:nvPr/>
          </p:nvSpPr>
          <p:spPr>
            <a:xfrm>
              <a:off x="4433348" y="4098827"/>
              <a:ext cx="1586452" cy="282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C2B0ED-5FEA-4B11-B1AE-99B8D43D5968}"/>
                </a:ext>
              </a:extLst>
            </p:cNvPr>
            <p:cNvSpPr txBox="1"/>
            <p:nvPr/>
          </p:nvSpPr>
          <p:spPr>
            <a:xfrm>
              <a:off x="6705600" y="3248939"/>
              <a:ext cx="9768840" cy="384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67" dirty="0" err="1"/>
                <a:t>int_shape</a:t>
              </a:r>
              <a:r>
                <a:rPr lang="en-US" altLang="ko-KR" sz="1067" dirty="0"/>
                <a:t>(): </a:t>
              </a:r>
              <a:r>
                <a:rPr lang="ko-KR" altLang="en-US" sz="1067" dirty="0"/>
                <a:t> </a:t>
              </a:r>
              <a:r>
                <a:rPr lang="ko-KR" altLang="en-US" sz="1067" dirty="0" err="1"/>
                <a:t>텐서의</a:t>
              </a:r>
              <a:r>
                <a:rPr lang="ko-KR" altLang="en-US" sz="1067" dirty="0"/>
                <a:t> 크기를 파이썬 </a:t>
              </a:r>
              <a:r>
                <a:rPr lang="ko-KR" altLang="en-US" sz="1067" dirty="0" err="1"/>
                <a:t>튜플로</a:t>
              </a:r>
              <a:r>
                <a:rPr lang="ko-KR" altLang="en-US" sz="1067" dirty="0"/>
                <a:t> 반환하는 함수</a:t>
              </a:r>
              <a:endParaRPr lang="en-US" altLang="ko-KR" sz="1067" dirty="0"/>
            </a:p>
          </p:txBody>
        </p:sp>
      </p:grpSp>
      <p:grpSp>
        <p:nvGrpSpPr>
          <p:cNvPr id="1005" name="그룹 1004">
            <a:extLst>
              <a:ext uri="{FF2B5EF4-FFF2-40B4-BE49-F238E27FC236}">
                <a16:creationId xmlns:a16="http://schemas.microsoft.com/office/drawing/2014/main" id="{B0DFAACF-6CD9-4B41-9901-7ADB47F0E9A0}"/>
              </a:ext>
            </a:extLst>
          </p:cNvPr>
          <p:cNvGrpSpPr/>
          <p:nvPr/>
        </p:nvGrpSpPr>
        <p:grpSpPr>
          <a:xfrm>
            <a:off x="4470400" y="2999383"/>
            <a:ext cx="2947830" cy="420756"/>
            <a:chOff x="6705600" y="4499077"/>
            <a:chExt cx="4421745" cy="63113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6C3E7CC-C826-4C22-BCFC-CE2E28E61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600" y="4806693"/>
              <a:ext cx="771765" cy="1844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CC9238-283E-4549-8625-3439C924C167}"/>
                </a:ext>
              </a:extLst>
            </p:cNvPr>
            <p:cNvSpPr txBox="1"/>
            <p:nvPr/>
          </p:nvSpPr>
          <p:spPr>
            <a:xfrm>
              <a:off x="7477365" y="4499077"/>
              <a:ext cx="3649980" cy="6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67" dirty="0"/>
                <a:t>Dense</a:t>
              </a:r>
              <a:r>
                <a:rPr lang="ko-KR" altLang="en-US" sz="1067" dirty="0"/>
                <a:t>층의 크기는 </a:t>
              </a:r>
              <a:r>
                <a:rPr lang="en-US" altLang="ko-KR" sz="1067" dirty="0"/>
                <a:t>14 x 14 x 64 = 12,544</a:t>
              </a:r>
            </a:p>
          </p:txBody>
        </p:sp>
      </p:grpSp>
      <p:grpSp>
        <p:nvGrpSpPr>
          <p:cNvPr id="1006" name="그룹 1005">
            <a:extLst>
              <a:ext uri="{FF2B5EF4-FFF2-40B4-BE49-F238E27FC236}">
                <a16:creationId xmlns:a16="http://schemas.microsoft.com/office/drawing/2014/main" id="{49A9BC80-79CD-466D-B185-63709F853E45}"/>
              </a:ext>
            </a:extLst>
          </p:cNvPr>
          <p:cNvGrpSpPr/>
          <p:nvPr/>
        </p:nvGrpSpPr>
        <p:grpSpPr>
          <a:xfrm>
            <a:off x="1879600" y="4191000"/>
            <a:ext cx="7787523" cy="573156"/>
            <a:chOff x="2819400" y="6286500"/>
            <a:chExt cx="11681284" cy="859734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09FEC14E-BD6B-4A90-901E-8997016DFB6A}"/>
                </a:ext>
              </a:extLst>
            </p:cNvPr>
            <p:cNvSpPr/>
            <p:nvPr/>
          </p:nvSpPr>
          <p:spPr>
            <a:xfrm>
              <a:off x="2819400" y="6286500"/>
              <a:ext cx="1447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C36FD0C9-9946-4463-BD75-37D71BB858D2}"/>
                </a:ext>
              </a:extLst>
            </p:cNvPr>
            <p:cNvSpPr txBox="1"/>
            <p:nvPr/>
          </p:nvSpPr>
          <p:spPr>
            <a:xfrm>
              <a:off x="7772400" y="6515100"/>
              <a:ext cx="6728284" cy="6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67" dirty="0"/>
                <a:t>전치 </a:t>
              </a:r>
              <a:r>
                <a:rPr lang="ko-KR" altLang="en-US" sz="1067" dirty="0" err="1"/>
                <a:t>합성곱</a:t>
              </a:r>
              <a:r>
                <a:rPr lang="en-US" altLang="ko-KR" sz="1067" dirty="0"/>
                <a:t>(</a:t>
              </a:r>
              <a:r>
                <a:rPr lang="ko-KR" altLang="en-US" sz="1067" dirty="0" err="1"/>
                <a:t>역합성곱</a:t>
              </a:r>
              <a:r>
                <a:rPr lang="en-US" altLang="ko-KR" sz="1067" dirty="0"/>
                <a:t>) : </a:t>
              </a:r>
              <a:r>
                <a:rPr lang="ko-KR" altLang="en-US" sz="1067" dirty="0"/>
                <a:t>입력 값 사이에 </a:t>
              </a:r>
              <a:r>
                <a:rPr lang="en-US" altLang="ko-KR" sz="1067" dirty="0"/>
                <a:t>0</a:t>
              </a:r>
              <a:r>
                <a:rPr lang="ko-KR" altLang="en-US" sz="1067" dirty="0"/>
                <a:t>을 추가하여 출력을 </a:t>
              </a:r>
              <a:r>
                <a:rPr lang="ko-KR" altLang="en-US" sz="1067" dirty="0" err="1"/>
                <a:t>업샘플링</a:t>
              </a:r>
              <a:endParaRPr lang="en-US" altLang="ko-KR" sz="1067" dirty="0"/>
            </a:p>
            <a:p>
              <a:r>
                <a:rPr lang="en-US" altLang="ko-KR" sz="1067" dirty="0"/>
                <a:t>(14,14,64) -&gt; (28,28,32)</a:t>
              </a:r>
              <a:endParaRPr lang="ko-KR" altLang="en-US" sz="1067" dirty="0"/>
            </a:p>
          </p:txBody>
        </p:sp>
        <p:cxnSp>
          <p:nvCxnSpPr>
            <p:cNvPr id="999" name="직선 화살표 연결선 998">
              <a:extLst>
                <a:ext uri="{FF2B5EF4-FFF2-40B4-BE49-F238E27FC236}">
                  <a16:creationId xmlns:a16="http://schemas.microsoft.com/office/drawing/2014/main" id="{E275F3E4-CD41-4971-AB4A-FB0F3E0D4396}"/>
                </a:ext>
              </a:extLst>
            </p:cNvPr>
            <p:cNvCxnSpPr/>
            <p:nvPr/>
          </p:nvCxnSpPr>
          <p:spPr>
            <a:xfrm flipH="1" flipV="1">
              <a:off x="4433348" y="6515100"/>
              <a:ext cx="3339052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7" name="그룹 1006">
            <a:extLst>
              <a:ext uri="{FF2B5EF4-FFF2-40B4-BE49-F238E27FC236}">
                <a16:creationId xmlns:a16="http://schemas.microsoft.com/office/drawing/2014/main" id="{0841B903-674A-4B1E-8DD5-9B67136E373C}"/>
              </a:ext>
            </a:extLst>
          </p:cNvPr>
          <p:cNvGrpSpPr/>
          <p:nvPr/>
        </p:nvGrpSpPr>
        <p:grpSpPr>
          <a:xfrm>
            <a:off x="3352800" y="4989553"/>
            <a:ext cx="8229600" cy="1305311"/>
            <a:chOff x="5029200" y="7484328"/>
            <a:chExt cx="12344400" cy="1957967"/>
          </a:xfrm>
        </p:grpSpPr>
        <p:grpSp>
          <p:nvGrpSpPr>
            <p:cNvPr id="995" name="그룹 994">
              <a:extLst>
                <a:ext uri="{FF2B5EF4-FFF2-40B4-BE49-F238E27FC236}">
                  <a16:creationId xmlns:a16="http://schemas.microsoft.com/office/drawing/2014/main" id="{9E9499AA-0CE8-4EBC-ADC9-19D3B42BB0F1}"/>
                </a:ext>
              </a:extLst>
            </p:cNvPr>
            <p:cNvGrpSpPr/>
            <p:nvPr/>
          </p:nvGrpSpPr>
          <p:grpSpPr>
            <a:xfrm>
              <a:off x="10621438" y="7484328"/>
              <a:ext cx="6752162" cy="1957967"/>
              <a:chOff x="10606198" y="7356240"/>
              <a:chExt cx="6752162" cy="1957967"/>
            </a:xfrm>
          </p:grpSpPr>
          <p:sp>
            <p:nvSpPr>
              <p:cNvPr id="994" name="사각형: 둥근 모서리 993">
                <a:extLst>
                  <a:ext uri="{FF2B5EF4-FFF2-40B4-BE49-F238E27FC236}">
                    <a16:creationId xmlns:a16="http://schemas.microsoft.com/office/drawing/2014/main" id="{D92D183C-2213-4F03-882F-4CC13B2767E1}"/>
                  </a:ext>
                </a:extLst>
              </p:cNvPr>
              <p:cNvSpPr/>
              <p:nvPr/>
            </p:nvSpPr>
            <p:spPr>
              <a:xfrm>
                <a:off x="10606198" y="7356240"/>
                <a:ext cx="6752162" cy="195796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72CD8C-97B6-4740-9004-FA4301BF8D8E}"/>
                  </a:ext>
                </a:extLst>
              </p:cNvPr>
              <p:cNvSpPr txBox="1"/>
              <p:nvPr/>
            </p:nvSpPr>
            <p:spPr>
              <a:xfrm>
                <a:off x="10820403" y="7550394"/>
                <a:ext cx="6454140" cy="1616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67" dirty="0"/>
                  <a:t>VAE</a:t>
                </a:r>
                <a:r>
                  <a:rPr lang="ko-KR" altLang="en-US" sz="1067" dirty="0"/>
                  <a:t>를 구현하기 위해서 </a:t>
                </a:r>
                <a:r>
                  <a:rPr lang="en-US" altLang="ko-KR" sz="1067" dirty="0"/>
                  <a:t>2</a:t>
                </a:r>
                <a:r>
                  <a:rPr lang="ko-KR" altLang="en-US" sz="1067" dirty="0"/>
                  <a:t>개의 모델을 </a:t>
                </a:r>
                <a:r>
                  <a:rPr lang="ko-KR" altLang="en-US" sz="1067" dirty="0" err="1"/>
                  <a:t>만듬</a:t>
                </a:r>
                <a:endParaRPr lang="ko-KR" altLang="en-US" sz="1067" dirty="0"/>
              </a:p>
              <a:p>
                <a:pPr marL="190510" indent="-190510">
                  <a:buFont typeface="Arial" panose="020B0604020202020204" pitchFamily="34" charset="0"/>
                  <a:buChar char="•"/>
                </a:pPr>
                <a:r>
                  <a:rPr lang="ko-KR" altLang="en-US" sz="1067" dirty="0" err="1"/>
                  <a:t>디코더</a:t>
                </a:r>
                <a:r>
                  <a:rPr lang="ko-KR" altLang="en-US" sz="1067" dirty="0"/>
                  <a:t> 모델</a:t>
                </a:r>
                <a:r>
                  <a:rPr lang="en-US" altLang="ko-KR" sz="1067" dirty="0"/>
                  <a:t>(decoder)</a:t>
                </a:r>
              </a:p>
              <a:p>
                <a:pPr marL="190510" indent="-190510">
                  <a:buFont typeface="Arial" panose="020B0604020202020204" pitchFamily="34" charset="0"/>
                  <a:buChar char="•"/>
                </a:pPr>
                <a:r>
                  <a:rPr lang="ko-KR" altLang="en-US" sz="1067" dirty="0"/>
                  <a:t> 훈련 코드에서 인코더와 </a:t>
                </a:r>
                <a:r>
                  <a:rPr lang="ko-KR" altLang="en-US" sz="1067" dirty="0" err="1"/>
                  <a:t>디코더를</a:t>
                </a:r>
                <a:r>
                  <a:rPr lang="ko-KR" altLang="en-US" sz="1067" dirty="0"/>
                  <a:t> 모두 합친 전체 모델</a:t>
                </a:r>
                <a:r>
                  <a:rPr lang="en-US" altLang="ko-KR" sz="1067" dirty="0"/>
                  <a:t>(</a:t>
                </a:r>
                <a:r>
                  <a:rPr lang="en-US" altLang="ko-KR" sz="1067" dirty="0" err="1"/>
                  <a:t>vae</a:t>
                </a:r>
                <a:r>
                  <a:rPr lang="en-US" altLang="ko-KR" sz="1067" dirty="0"/>
                  <a:t>)</a:t>
                </a:r>
              </a:p>
              <a:p>
                <a:pPr marL="190510" indent="-190510">
                  <a:buFont typeface="Arial" panose="020B0604020202020204" pitchFamily="34" charset="0"/>
                  <a:buChar char="•"/>
                </a:pPr>
                <a:endParaRPr lang="en-US" altLang="ko-KR" sz="1067" dirty="0"/>
              </a:p>
              <a:p>
                <a:r>
                  <a:rPr lang="en-US" altLang="ko-KR" sz="1067" dirty="0" err="1"/>
                  <a:t>vae</a:t>
                </a:r>
                <a:r>
                  <a:rPr lang="en-US" altLang="ko-KR" sz="1067" dirty="0"/>
                  <a:t> </a:t>
                </a:r>
                <a:r>
                  <a:rPr lang="ko-KR" altLang="en-US" sz="1067" dirty="0"/>
                  <a:t>모델로 훈련하고 잠재 공간에서 </a:t>
                </a:r>
                <a:r>
                  <a:rPr lang="ko-KR" altLang="en-US" sz="1067" dirty="0" err="1"/>
                  <a:t>샘플링하여</a:t>
                </a:r>
                <a:r>
                  <a:rPr lang="ko-KR" altLang="en-US" sz="1067" dirty="0"/>
                  <a:t> 디코딩할 때는 </a:t>
                </a:r>
                <a:r>
                  <a:rPr lang="en-US" altLang="ko-KR" sz="1067" dirty="0"/>
                  <a:t>decoder </a:t>
                </a:r>
                <a:r>
                  <a:rPr lang="ko-KR" altLang="en-US" sz="1067" dirty="0"/>
                  <a:t>모델을 사용</a:t>
                </a:r>
              </a:p>
            </p:txBody>
          </p:sp>
        </p:grpSp>
        <p:cxnSp>
          <p:nvCxnSpPr>
            <p:cNvPr id="1001" name="직선 화살표 연결선 1000">
              <a:extLst>
                <a:ext uri="{FF2B5EF4-FFF2-40B4-BE49-F238E27FC236}">
                  <a16:creationId xmlns:a16="http://schemas.microsoft.com/office/drawing/2014/main" id="{DA4140A6-9B5E-40C4-AB78-2E53BEA20C1F}"/>
                </a:ext>
              </a:extLst>
            </p:cNvPr>
            <p:cNvCxnSpPr/>
            <p:nvPr/>
          </p:nvCxnSpPr>
          <p:spPr>
            <a:xfrm>
              <a:off x="5029200" y="7962900"/>
              <a:ext cx="54102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5978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263492" y="2253510"/>
            <a:ext cx="3308508" cy="913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일반적인 샘플 기준의 함수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: loss(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y_true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y_pred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)</a:t>
            </a:r>
          </a:p>
          <a:p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-&gt; VAE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의 이중 손실에 맞지 않음</a:t>
            </a:r>
          </a:p>
          <a:p>
            <a:endParaRPr lang="ko-KR" altLang="en-US" sz="1067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altLang="ko-KR" sz="1067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add_loss</a:t>
            </a:r>
            <a:r>
              <a:rPr lang="en-US" altLang="ko-KR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1067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내장 메서드를 사용하는 층을 직접 만들어 임의의 손실 정의</a:t>
            </a:r>
            <a:endParaRPr lang="ko-KR" altLang="en-US" sz="1067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67921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VAE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손실을 계산하기 위해 직접 만든 층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2160816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F0C0573A-0514-4066-8F7A-0EBD074CF6DC}"/>
              </a:ext>
            </a:extLst>
          </p:cNvPr>
          <p:cNvSpPr txBox="1"/>
          <p:nvPr/>
        </p:nvSpPr>
        <p:spPr>
          <a:xfrm>
            <a:off x="6376486" y="1207378"/>
            <a:ext cx="33841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 err="1">
                <a:solidFill>
                  <a:srgbClr val="000000"/>
                </a:solidFill>
                <a:latin typeface="S-Core Dream 5 Medium" pitchFamily="34" charset="0"/>
              </a:rPr>
              <a:t>vae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모델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훈련</a:t>
            </a:r>
            <a:endParaRPr lang="en-US" sz="1200" dirty="0"/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FB657545-AEDD-40DC-A8EF-00EBAC23FFF6}"/>
              </a:ext>
            </a:extLst>
          </p:cNvPr>
          <p:cNvGrpSpPr/>
          <p:nvPr/>
        </p:nvGrpSpPr>
        <p:grpSpPr>
          <a:xfrm>
            <a:off x="6376486" y="1955800"/>
            <a:ext cx="246981" cy="63670"/>
            <a:chOff x="1895238" y="4566427"/>
            <a:chExt cx="370471" cy="95505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1ABBC968-D190-4BFE-834C-E33E0BF43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ED322B-9D18-4001-800B-6382A37A8FC4}"/>
              </a:ext>
            </a:extLst>
          </p:cNvPr>
          <p:cNvCxnSpPr/>
          <p:nvPr/>
        </p:nvCxnSpPr>
        <p:spPr>
          <a:xfrm>
            <a:off x="5842000" y="1422821"/>
            <a:ext cx="0" cy="43429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F3071D6-9174-4665-B157-6D5C9201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37" y="3230270"/>
            <a:ext cx="4329764" cy="28920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ED8E40-EA35-401E-989D-09B5894E39FF}"/>
              </a:ext>
            </a:extLst>
          </p:cNvPr>
          <p:cNvSpPr txBox="1"/>
          <p:nvPr/>
        </p:nvSpPr>
        <p:spPr>
          <a:xfrm>
            <a:off x="56710" y="4049613"/>
            <a:ext cx="1518088" cy="584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 err="1"/>
              <a:t>쿨백</a:t>
            </a:r>
            <a:r>
              <a:rPr lang="ko-KR" altLang="en-US" sz="1067" dirty="0"/>
              <a:t> </a:t>
            </a:r>
            <a:r>
              <a:rPr lang="ko-KR" altLang="en-US" sz="1067" dirty="0" err="1"/>
              <a:t>라이블러</a:t>
            </a:r>
            <a:r>
              <a:rPr lang="ko-KR" altLang="en-US" sz="1067" dirty="0"/>
              <a:t> 발산에서 유도된 규제 손실 계산식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EF51A5-ABE1-47A2-98FD-F68B0C184AF2}"/>
              </a:ext>
            </a:extLst>
          </p:cNvPr>
          <p:cNvSpPr/>
          <p:nvPr/>
        </p:nvSpPr>
        <p:spPr>
          <a:xfrm>
            <a:off x="1625600" y="4094878"/>
            <a:ext cx="3886201" cy="299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CC064C-DC8D-420C-B684-6AA6904FC928}"/>
              </a:ext>
            </a:extLst>
          </p:cNvPr>
          <p:cNvSpPr txBox="1"/>
          <p:nvPr/>
        </p:nvSpPr>
        <p:spPr>
          <a:xfrm>
            <a:off x="3466540" y="5333433"/>
            <a:ext cx="2362198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67" dirty="0">
                <a:latin typeface="-apple-system"/>
              </a:rPr>
              <a:t>Model </a:t>
            </a:r>
            <a:r>
              <a:rPr lang="ko-KR" altLang="en-US" sz="1067" dirty="0">
                <a:latin typeface="-apple-system"/>
              </a:rPr>
              <a:t>객체를 만들기 위해서 마지막 층에서 출력된 </a:t>
            </a:r>
            <a:r>
              <a:rPr lang="ko-KR" altLang="en-US" sz="1067" dirty="0" err="1">
                <a:latin typeface="-apple-system"/>
              </a:rPr>
              <a:t>텐서가</a:t>
            </a:r>
            <a:r>
              <a:rPr lang="ko-KR" altLang="en-US" sz="1067" dirty="0">
                <a:latin typeface="-apple-system"/>
              </a:rPr>
              <a:t> 있어야 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B79F17-95DE-468B-8BC3-021BECD61D8C}"/>
              </a:ext>
            </a:extLst>
          </p:cNvPr>
          <p:cNvSpPr/>
          <p:nvPr/>
        </p:nvSpPr>
        <p:spPr>
          <a:xfrm>
            <a:off x="1625600" y="5378698"/>
            <a:ext cx="1778001" cy="299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8A5DE7-F700-4456-A3C4-84AE2D6C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12" y="2574630"/>
            <a:ext cx="3456681" cy="28091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7A220F-94ED-4571-AEA5-98E8AFD6BFA2}"/>
              </a:ext>
            </a:extLst>
          </p:cNvPr>
          <p:cNvSpPr txBox="1"/>
          <p:nvPr/>
        </p:nvSpPr>
        <p:spPr>
          <a:xfrm>
            <a:off x="8564786" y="4457763"/>
            <a:ext cx="1950813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훈련하는 동안 타깃 데이터를 전달하지 않아도 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22DB64-D4B8-4E06-A956-9C27579ADF66}"/>
              </a:ext>
            </a:extLst>
          </p:cNvPr>
          <p:cNvSpPr txBox="1"/>
          <p:nvPr/>
        </p:nvSpPr>
        <p:spPr>
          <a:xfrm>
            <a:off x="8494725" y="2242739"/>
            <a:ext cx="2433784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층에서 손실을 직접 다루기 때문에 손실을 지정하지 않음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3C93B-82EB-4179-9E5E-55F539AF22FD}"/>
              </a:ext>
            </a:extLst>
          </p:cNvPr>
          <p:cNvSpPr/>
          <p:nvPr/>
        </p:nvSpPr>
        <p:spPr>
          <a:xfrm>
            <a:off x="8510952" y="2728320"/>
            <a:ext cx="734648" cy="24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F78237-A4CC-4A68-98DB-07D7129DC2A4}"/>
              </a:ext>
            </a:extLst>
          </p:cNvPr>
          <p:cNvSpPr/>
          <p:nvPr/>
        </p:nvSpPr>
        <p:spPr>
          <a:xfrm>
            <a:off x="6807200" y="4546600"/>
            <a:ext cx="12700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57A1FC4-99C4-40A6-B8B4-B23B428274E5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128004" y="4648201"/>
            <a:ext cx="436782" cy="19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027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379042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잠재 공간의 임의의 벡터를 이미지로 변환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218984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A9B5E-CC72-4846-BA00-10BA77F7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897494"/>
            <a:ext cx="3403356" cy="33388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C595BA-598D-4850-AB87-C24FEE749711}"/>
              </a:ext>
            </a:extLst>
          </p:cNvPr>
          <p:cNvSpPr txBox="1"/>
          <p:nvPr/>
        </p:nvSpPr>
        <p:spPr>
          <a:xfrm>
            <a:off x="1253816" y="2452549"/>
            <a:ext cx="6516913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 err="1">
                <a:solidFill>
                  <a:srgbClr val="000000"/>
                </a:solidFill>
                <a:latin typeface="Helvetica Neue"/>
              </a:rPr>
              <a:t>디코더</a:t>
            </a:r>
            <a:r>
              <a:rPr lang="ko-KR" altLang="en-US" sz="1067" dirty="0">
                <a:solidFill>
                  <a:srgbClr val="000000"/>
                </a:solidFill>
                <a:latin typeface="Helvetica Neue"/>
              </a:rPr>
              <a:t> 네트워크를 사용</a:t>
            </a:r>
            <a:endParaRPr lang="ko-KR" altLang="en-US" sz="1067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099498-6EAE-456F-B27A-B979A53F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92" y="2877289"/>
            <a:ext cx="5342997" cy="3193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15363F-38C3-4999-8CD9-47F817ACB438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4177050"/>
            <a:ext cx="179046" cy="115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FE381A-A399-4E55-90EC-DF106395D677}"/>
              </a:ext>
            </a:extLst>
          </p:cNvPr>
          <p:cNvSpPr/>
          <p:nvPr/>
        </p:nvSpPr>
        <p:spPr>
          <a:xfrm>
            <a:off x="1263492" y="3793067"/>
            <a:ext cx="2851308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1A316-838F-4DC9-B2DE-E493FD05D9FB}"/>
              </a:ext>
            </a:extLst>
          </p:cNvPr>
          <p:cNvSpPr txBox="1"/>
          <p:nvPr/>
        </p:nvSpPr>
        <p:spPr>
          <a:xfrm>
            <a:off x="4293845" y="4177049"/>
            <a:ext cx="162435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67" dirty="0"/>
              <a:t>백분위수를 전달하면 해당 포인트 값을 반환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A80F8F-5A33-423C-9D51-1FB1AEDFAEA5}"/>
              </a:ext>
            </a:extLst>
          </p:cNvPr>
          <p:cNvSpPr/>
          <p:nvPr/>
        </p:nvSpPr>
        <p:spPr>
          <a:xfrm>
            <a:off x="1778000" y="4699000"/>
            <a:ext cx="396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D62613-C818-4197-9B36-2E558E8BCCD1}"/>
              </a:ext>
            </a:extLst>
          </p:cNvPr>
          <p:cNvSpPr txBox="1"/>
          <p:nvPr/>
        </p:nvSpPr>
        <p:spPr>
          <a:xfrm>
            <a:off x="5801372" y="4699000"/>
            <a:ext cx="1691628" cy="913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입력 값을 반복하여 늘림</a:t>
            </a:r>
          </a:p>
          <a:p>
            <a:r>
              <a:rPr lang="en-US" altLang="ko-KR" sz="1067" dirty="0"/>
              <a:t>-&gt; </a:t>
            </a:r>
            <a:r>
              <a:rPr lang="en-US" altLang="ko-KR" sz="1067" dirty="0" err="1"/>
              <a:t>z_sample</a:t>
            </a:r>
            <a:r>
              <a:rPr lang="en-US" altLang="ko-KR" sz="1067" dirty="0"/>
              <a:t>(xi, </a:t>
            </a:r>
            <a:r>
              <a:rPr lang="en-US" altLang="ko-KR" sz="1067" dirty="0" err="1"/>
              <a:t>yi</a:t>
            </a:r>
            <a:r>
              <a:rPr lang="en-US" altLang="ko-KR" sz="1067" dirty="0"/>
              <a:t>)</a:t>
            </a:r>
            <a:r>
              <a:rPr lang="ko-KR" altLang="en-US" sz="1067" dirty="0"/>
              <a:t>를 </a:t>
            </a:r>
            <a:r>
              <a:rPr lang="en-US" altLang="ko-KR" sz="1067" dirty="0" err="1"/>
              <a:t>batch_size</a:t>
            </a:r>
            <a:r>
              <a:rPr lang="ko-KR" altLang="en-US" sz="1067" dirty="0"/>
              <a:t>만큼 반복한 후 차원을 </a:t>
            </a:r>
            <a:r>
              <a:rPr lang="en-US" altLang="ko-KR" sz="1067" dirty="0"/>
              <a:t>(</a:t>
            </a:r>
            <a:r>
              <a:rPr lang="en-US" altLang="ko-KR" sz="1067" dirty="0" err="1"/>
              <a:t>batch_size</a:t>
            </a:r>
            <a:r>
              <a:rPr lang="en-US" altLang="ko-KR" sz="1067" dirty="0"/>
              <a:t>, 2)</a:t>
            </a:r>
            <a:r>
              <a:rPr lang="ko-KR" altLang="en-US" sz="1067" dirty="0"/>
              <a:t>로 바꿈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E307B7-4780-4E4E-80A8-5C4F8954DAC1}"/>
              </a:ext>
            </a:extLst>
          </p:cNvPr>
          <p:cNvSpPr txBox="1"/>
          <p:nvPr/>
        </p:nvSpPr>
        <p:spPr>
          <a:xfrm>
            <a:off x="7061201" y="2452548"/>
            <a:ext cx="451708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67" dirty="0"/>
              <a:t>다른 숫자 클래스 사이에서 완벽하게 연속된 분포를</a:t>
            </a:r>
            <a:r>
              <a:rPr lang="en-US" altLang="ko-KR" sz="1067" dirty="0"/>
              <a:t> </a:t>
            </a:r>
            <a:r>
              <a:rPr lang="ko-KR" altLang="en-US" sz="1067" dirty="0"/>
              <a:t>볼 수 있음</a:t>
            </a:r>
            <a:endParaRPr lang="en-US" altLang="ko-KR" sz="1067" dirty="0"/>
          </a:p>
          <a:p>
            <a:r>
              <a:rPr lang="ko-KR" altLang="en-US" sz="1067" dirty="0"/>
              <a:t>잠재 공간의 한 경로를 따라서 한 숫자가 다른 숫자로 자연스럽게 바뀜</a:t>
            </a:r>
          </a:p>
        </p:txBody>
      </p:sp>
    </p:spTree>
    <p:extLst>
      <p:ext uri="{BB962C8B-B14F-4D97-AF65-F5344CB8AC3E}">
        <p14:creationId xmlns:p14="http://schemas.microsoft.com/office/powerpoint/2010/main" val="5158402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667" y="1184815"/>
            <a:ext cx="8457143" cy="820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734" b="1" kern="0" spc="2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정리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935744" y="3006688"/>
            <a:ext cx="8318988" cy="2687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67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딥러닝으로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이미지 데이터셋에 대한 통계 정보를 담은 잠재 공간을 학습하여 이미지를 생성할 수 있음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잠재 공간에서 포인트를 샘플링하고 디코딩하면 이전에 본 적 없는 이미지를 생성함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이를 수행하는 주요 방법은 </a:t>
            </a: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VAE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와 </a:t>
            </a: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GAN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VAE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는 매우 </a:t>
            </a:r>
            <a:r>
              <a:rPr lang="ko-KR" altLang="en-US" sz="1267" u="sng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구조적이고 연속적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인 잠재 공간의 표현을 </a:t>
            </a:r>
            <a:r>
              <a:rPr lang="ko-KR" altLang="en-US" sz="1267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만듬</a:t>
            </a:r>
            <a:endParaRPr lang="ko-KR" altLang="en-US" sz="1267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이런 이유로 잠재 공간 안에서 일어나는 모든 종류의 이미지 변형 작업에 잘 맞음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ex) 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다른 얼굴로 바꾸기</a:t>
            </a: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찌푸린 얼굴을 웃는 얼굴로 변형하기</a:t>
            </a:r>
            <a:endParaRPr lang="en-US" altLang="ko-KR" sz="1267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GAN</a:t>
            </a:r>
            <a:r>
              <a:rPr lang="ko-KR" altLang="en-US" sz="1267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은 실제 같은 단일 이미지를 생성할 수 있지만 구조적이고 연속적인 잠재 공간을 만들지 못함</a:t>
            </a:r>
            <a:endParaRPr lang="en-US" altLang="ko-KR" sz="1267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67" dirty="0">
              <a:solidFill>
                <a:srgbClr val="000000"/>
              </a:solidFill>
              <a:latin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67" dirty="0"/>
              <a:t>가장 성공적인 이미지 애플리케이션은 </a:t>
            </a:r>
            <a:r>
              <a:rPr lang="en-US" altLang="ko-KR" sz="1267" dirty="0"/>
              <a:t>VAE</a:t>
            </a:r>
            <a:r>
              <a:rPr lang="ko-KR" altLang="en-US" sz="1267" dirty="0"/>
              <a:t>를 사용한 것  학술 연구 분야에서는 </a:t>
            </a:r>
            <a:r>
              <a:rPr lang="en-US" altLang="ko-KR" sz="1267" dirty="0"/>
              <a:t>GAN</a:t>
            </a:r>
            <a:r>
              <a:rPr lang="ko-KR" altLang="en-US" sz="1267" dirty="0"/>
              <a:t> 아주 인기가 많음</a:t>
            </a:r>
            <a:endParaRPr lang="en-US" sz="1267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71748" y="2458897"/>
            <a:ext cx="246981" cy="63670"/>
            <a:chOff x="8957622" y="5478232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500000">
              <a:off x="8957622" y="5478232"/>
              <a:ext cx="370471" cy="9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84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2C170-56B4-4E5A-84CC-81DEA072AE8B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함수형 </a:t>
            </a:r>
            <a:r>
              <a:rPr lang="en-US" altLang="ko-KR" sz="2400" b="1" dirty="0"/>
              <a:t>API</a:t>
            </a:r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E44CE-AC12-47F6-805F-ACCED6DA4878}"/>
              </a:ext>
            </a:extLst>
          </p:cNvPr>
          <p:cNvSpPr txBox="1"/>
          <p:nvPr/>
        </p:nvSpPr>
        <p:spPr>
          <a:xfrm>
            <a:off x="457200" y="23114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직접 </a:t>
            </a:r>
            <a:r>
              <a:rPr lang="ko-KR" altLang="en-US" sz="1600" dirty="0" err="1"/>
              <a:t>텐서들의</a:t>
            </a:r>
            <a:r>
              <a:rPr lang="ko-KR" altLang="en-US" sz="1600" dirty="0"/>
              <a:t> 입출력을 다룬다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함수처럼 층을 사용하여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출력한다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4F7C0-05FE-4793-BC16-610ED41502C6}"/>
              </a:ext>
            </a:extLst>
          </p:cNvPr>
          <p:cNvSpPr txBox="1"/>
          <p:nvPr/>
        </p:nvSpPr>
        <p:spPr>
          <a:xfrm>
            <a:off x="4470400" y="3746381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코드 참조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DA387A0-AC2B-4F86-A139-7415E6938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992602"/>
            <a:ext cx="7399427" cy="18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6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7295" y="4905612"/>
            <a:ext cx="4137610" cy="10903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69840"/>
            <a:ext cx="5991905" cy="2538139"/>
            <a:chOff x="9142857" y="2954759"/>
            <a:chExt cx="8987858" cy="38072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954759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79799"/>
            <a:ext cx="5991905" cy="2538139"/>
            <a:chOff x="9142857" y="2969698"/>
            <a:chExt cx="8987858" cy="3807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969698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8756" y="5034825"/>
            <a:ext cx="754704" cy="869976"/>
            <a:chOff x="9928134" y="7552238"/>
            <a:chExt cx="1132056" cy="1304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8134" y="7552238"/>
              <a:ext cx="1132056" cy="1304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48064" y="5138553"/>
            <a:ext cx="4036195" cy="714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01588" y="4885433"/>
            <a:ext cx="5427658" cy="1253282"/>
            <a:chOff x="9452381" y="7328149"/>
            <a:chExt cx="8141487" cy="18799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2381" y="7328149"/>
              <a:ext cx="8141487" cy="187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79799"/>
            <a:ext cx="5991905" cy="2538139"/>
            <a:chOff x="9142857" y="2969698"/>
            <a:chExt cx="8987858" cy="3807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969698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8756" y="5034825"/>
            <a:ext cx="754704" cy="869976"/>
            <a:chOff x="9928134" y="7552238"/>
            <a:chExt cx="1132056" cy="1304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8134" y="7552238"/>
              <a:ext cx="1132056" cy="1304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48065" y="5138553"/>
            <a:ext cx="3277863" cy="714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01588" y="4881210"/>
            <a:ext cx="5427658" cy="1253282"/>
            <a:chOff x="9452381" y="7321815"/>
            <a:chExt cx="8141487" cy="18799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2381" y="7321815"/>
              <a:ext cx="8141487" cy="187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5021" y="448634"/>
            <a:ext cx="5513863" cy="677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343" y="1184449"/>
            <a:ext cx="869976" cy="869976"/>
            <a:chOff x="1584514" y="1776673"/>
            <a:chExt cx="1304964" cy="13049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514" y="1776673"/>
              <a:ext cx="1304964" cy="13049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0924" y="1282889"/>
            <a:ext cx="2723829" cy="1466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2952" y="779388"/>
            <a:ext cx="855486" cy="1445089"/>
            <a:chOff x="7249428" y="1169082"/>
            <a:chExt cx="1283229" cy="21676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249428" y="1169082"/>
              <a:ext cx="1283229" cy="2167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3411" y="2880492"/>
            <a:ext cx="9857147" cy="3870962"/>
            <a:chOff x="3470116" y="4320738"/>
            <a:chExt cx="14785720" cy="5806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0116" y="4320738"/>
              <a:ext cx="14785720" cy="5806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5023" y="448634"/>
            <a:ext cx="5513863" cy="677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315" y="1736736"/>
            <a:ext cx="10029256" cy="4820102"/>
            <a:chOff x="1911472" y="2605104"/>
            <a:chExt cx="15043884" cy="72301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472" y="2605104"/>
              <a:ext cx="15043884" cy="72301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13382" y="1424740"/>
            <a:ext cx="1031329" cy="254609"/>
            <a:chOff x="10370072" y="2137110"/>
            <a:chExt cx="1546994" cy="3819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370072" y="2137110"/>
              <a:ext cx="1546994" cy="381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2789" y="1798548"/>
            <a:ext cx="6632886" cy="3922466"/>
            <a:chOff x="9049183" y="2697822"/>
            <a:chExt cx="9949329" cy="58836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183" y="2697822"/>
              <a:ext cx="9949329" cy="58836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7613" y="2190825"/>
            <a:ext cx="4826643" cy="677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7886" y="643669"/>
            <a:ext cx="5395694" cy="5810885"/>
            <a:chOff x="1226828" y="965503"/>
            <a:chExt cx="8093541" cy="87163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28" y="965503"/>
              <a:ext cx="8093541" cy="8716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1790" y="3214526"/>
            <a:ext cx="869976" cy="869976"/>
            <a:chOff x="10157685" y="4821789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7685" y="4821789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6416" y="3312963"/>
            <a:ext cx="4107981" cy="184207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555" y="995755"/>
            <a:ext cx="8570571" cy="5342893"/>
            <a:chOff x="1011833" y="1493632"/>
            <a:chExt cx="12855856" cy="801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833" y="1493632"/>
              <a:ext cx="12855856" cy="8014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3540" y="1507490"/>
            <a:ext cx="6632886" cy="3922466"/>
            <a:chOff x="9335309" y="2261235"/>
            <a:chExt cx="9949329" cy="5883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5309" y="2261235"/>
              <a:ext cx="9949329" cy="5883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8401" y="2010033"/>
            <a:ext cx="4826643" cy="677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2581" y="3033735"/>
            <a:ext cx="869976" cy="869976"/>
            <a:chOff x="10428872" y="4550603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8872" y="4550603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7207" y="3132172"/>
            <a:ext cx="3656662" cy="146620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434" y="709217"/>
            <a:ext cx="8283375" cy="2330440"/>
            <a:chOff x="1056651" y="1063825"/>
            <a:chExt cx="12425062" cy="3495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651" y="1063825"/>
              <a:ext cx="12425062" cy="3495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356" y="2933334"/>
            <a:ext cx="6632886" cy="3922466"/>
            <a:chOff x="8880533" y="4400000"/>
            <a:chExt cx="9949329" cy="5883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0533" y="4400000"/>
              <a:ext cx="9949329" cy="5883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905" y="3319592"/>
            <a:ext cx="5526053" cy="677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69439" y="4084347"/>
            <a:ext cx="869976" cy="869976"/>
            <a:chOff x="10004159" y="6126521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4159" y="6126521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4048" y="4182785"/>
            <a:ext cx="3743969" cy="21840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4019" y="5686676"/>
            <a:ext cx="3605305" cy="71448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4971" y="317361"/>
            <a:ext cx="6259407" cy="9567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73953" y="1333443"/>
            <a:ext cx="268398" cy="69191"/>
            <a:chOff x="8960929" y="2000164"/>
            <a:chExt cx="402597" cy="1037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8960929" y="2000164"/>
              <a:ext cx="402597" cy="1037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85432" y="1546827"/>
            <a:ext cx="16890662" cy="9377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85432" y="2209203"/>
            <a:ext cx="16890662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85477" y="4448954"/>
            <a:ext cx="16890839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85432" y="3412906"/>
            <a:ext cx="16890662" cy="14218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85432" y="2871579"/>
            <a:ext cx="16890662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85344" y="4759130"/>
            <a:ext cx="16890662" cy="227852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455" y="280121"/>
            <a:ext cx="5222148" cy="6271075"/>
            <a:chOff x="696683" y="420180"/>
            <a:chExt cx="7833222" cy="9406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683" y="420180"/>
              <a:ext cx="7833222" cy="9406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0308" y="280120"/>
            <a:ext cx="6035196" cy="6272486"/>
            <a:chOff x="8820462" y="420180"/>
            <a:chExt cx="9052794" cy="940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0462" y="420180"/>
              <a:ext cx="9052794" cy="9408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074" y="4345011"/>
            <a:ext cx="322263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9340" y="3642427"/>
            <a:ext cx="379651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541" y="2053430"/>
            <a:ext cx="371270" cy="5079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0273" y="371162"/>
            <a:ext cx="300312" cy="507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7952" y="925588"/>
            <a:ext cx="364667" cy="507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4934" y="5555874"/>
            <a:ext cx="364921" cy="507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4855</Words>
  <Application>Microsoft Office PowerPoint</Application>
  <PresentationFormat>와이드스크린</PresentationFormat>
  <Paragraphs>784</Paragraphs>
  <Slides>101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9" baseType="lpstr">
      <vt:lpstr>Apple SD Gothic Neo</vt:lpstr>
      <vt:lpstr>-apple-system</vt:lpstr>
      <vt:lpstr>D2Coding</vt:lpstr>
      <vt:lpstr>Gmarket Sans Medium</vt:lpstr>
      <vt:lpstr>Helvetica Neue</vt:lpstr>
      <vt:lpstr>Noto Sans CJK KR Regular</vt:lpstr>
      <vt:lpstr>Noto Sans Mono CJK KR Regular</vt:lpstr>
      <vt:lpstr>S-Core Dream 3 Light</vt:lpstr>
      <vt:lpstr>S-Core Dream 4 Regular</vt:lpstr>
      <vt:lpstr>S-Core Dream 5 Medium</vt:lpstr>
      <vt:lpstr>Malgun Gothic</vt:lpstr>
      <vt:lpstr>Malgun Gothic</vt:lpstr>
      <vt:lpstr>에스코어 드림 4 Regular</vt:lpstr>
      <vt:lpstr>Arial</vt:lpstr>
      <vt:lpstr>Bauhaus 93</vt:lpstr>
      <vt:lpstr>Courier New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지원</dc:creator>
  <cp:lastModifiedBy>이 지우</cp:lastModifiedBy>
  <cp:revision>2</cp:revision>
  <dcterms:created xsi:type="dcterms:W3CDTF">2022-01-27T13:56:09Z</dcterms:created>
  <dcterms:modified xsi:type="dcterms:W3CDTF">2022-01-31T13:41:26Z</dcterms:modified>
</cp:coreProperties>
</file>